
<file path=[Content_Types].xml><?xml version="1.0" encoding="utf-8"?>
<Types xmlns="http://schemas.openxmlformats.org/package/2006/content-types">
  <Default Extension="xml" ContentType="application/xml"/>
  <Default Extension="tif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5"/>
  </p:notesMasterIdLst>
  <p:sldIdLst>
    <p:sldId id="256" r:id="rId2"/>
    <p:sldId id="257" r:id="rId3"/>
    <p:sldId id="259" r:id="rId4"/>
    <p:sldId id="264" r:id="rId5"/>
    <p:sldId id="258" r:id="rId6"/>
    <p:sldId id="260" r:id="rId7"/>
    <p:sldId id="261" r:id="rId8"/>
    <p:sldId id="268" r:id="rId9"/>
    <p:sldId id="265" r:id="rId10"/>
    <p:sldId id="267" r:id="rId11"/>
    <p:sldId id="269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HALID AHMED M ALHARBI" initials="KAM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56"/>
    <p:restoredTop sz="94613"/>
  </p:normalViewPr>
  <p:slideViewPr>
    <p:cSldViewPr snapToGrid="0" snapToObjects="1">
      <p:cViewPr varScale="1">
        <p:scale>
          <a:sx n="84" d="100"/>
          <a:sy n="84" d="100"/>
        </p:scale>
        <p:origin x="200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3CA29-31C5-3849-BE17-CDE80EED7FA0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1D3F9-52EE-8B44-9C42-EE745025B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3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BAD38-5C1D-FC4C-964F-B42207A22821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FB641-C5AE-0749-82B9-FB00F607E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sonlint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627" y="2036138"/>
            <a:ext cx="9144000" cy="1641490"/>
          </a:xfrm>
        </p:spPr>
        <p:txBody>
          <a:bodyPr/>
          <a:lstStyle/>
          <a:p>
            <a:pPr algn="ctr"/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364" y="3834346"/>
            <a:ext cx="9144000" cy="1546951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CPIT 405</a:t>
            </a:r>
            <a:br>
              <a:rPr lang="en-US" dirty="0" smtClean="0"/>
            </a:br>
            <a:r>
              <a:rPr lang="en-US" dirty="0" smtClean="0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64947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JSON in JS using JSON.parse()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94360" y="1478280"/>
            <a:ext cx="10759440" cy="509016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body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h2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id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=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"user-name"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&gt;&lt;/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h2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p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id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=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"languages"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&gt;&lt;/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p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08B4E"/>
                </a:solidFill>
                <a:latin typeface="Menlo" charset="0"/>
              </a:rPr>
              <a:t>// </a:t>
            </a:r>
            <a:r>
              <a:rPr lang="en-US" sz="1800" dirty="0" smtClean="0">
                <a:solidFill>
                  <a:srgbClr val="608B4E"/>
                </a:solidFill>
                <a:latin typeface="Menlo" charset="0"/>
              </a:rPr>
              <a:t>Our </a:t>
            </a:r>
            <a:r>
              <a:rPr lang="en-US" sz="1800" dirty="0">
                <a:solidFill>
                  <a:srgbClr val="608B4E"/>
                </a:solidFill>
                <a:latin typeface="Menlo" charset="0"/>
              </a:rPr>
              <a:t>JSON </a:t>
            </a:r>
            <a:r>
              <a:rPr lang="en-US" sz="1800" dirty="0" smtClean="0">
                <a:solidFill>
                  <a:srgbClr val="608B4E"/>
                </a:solidFill>
                <a:latin typeface="Menlo" charset="0"/>
              </a:rPr>
              <a:t>string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569CD6"/>
                </a:solidFill>
                <a:latin typeface="Menlo" charset="0"/>
              </a:rPr>
              <a:t>var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jsonText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'{"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name": "Ali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",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CE9178"/>
                </a:solidFill>
                <a:latin typeface="Menlo" charset="0"/>
              </a:rPr>
              <a:t>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               "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languages": ["JavaScript", "Python", "Go"] }'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608B4E"/>
                </a:solidFill>
                <a:latin typeface="Menlo" charset="0"/>
              </a:rPr>
              <a:t>// Parse it into a JS object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569CD6"/>
                </a:solidFill>
                <a:latin typeface="Menlo" charset="0"/>
              </a:rPr>
              <a:t>var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user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1800" dirty="0">
                <a:solidFill>
                  <a:srgbClr val="4EC9B0"/>
                </a:solidFill>
                <a:latin typeface="Menlo" charset="0"/>
              </a:rPr>
              <a:t>JSON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800" dirty="0">
                <a:solidFill>
                  <a:srgbClr val="DCDCAA"/>
                </a:solidFill>
                <a:latin typeface="Menlo" charset="0"/>
              </a:rPr>
              <a:t>parse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jsonText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9CDCFE"/>
                </a:solidFill>
                <a:latin typeface="Menlo" charset="0"/>
              </a:rPr>
              <a:t>document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800" dirty="0">
                <a:solidFill>
                  <a:srgbClr val="DCDCAA"/>
                </a:solidFill>
                <a:latin typeface="Menlo" charset="0"/>
              </a:rPr>
              <a:t>getElementById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"user-name"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).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innerHTML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= 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user.name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;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CDCFE"/>
                </a:solidFill>
                <a:latin typeface="Menlo" charset="0"/>
              </a:rPr>
              <a:t>document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800" dirty="0">
                <a:solidFill>
                  <a:srgbClr val="DCDCAA"/>
                </a:solidFill>
                <a:latin typeface="Menlo" charset="0"/>
              </a:rPr>
              <a:t>getElementById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"languages"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).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innerHTML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"Loves: 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+ 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user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languages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800" dirty="0" smtClean="0">
                <a:solidFill>
                  <a:srgbClr val="DCDCAA"/>
                </a:solidFill>
                <a:latin typeface="Menlo" charset="0"/>
              </a:rPr>
              <a:t>join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", 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808080"/>
                </a:solidFill>
                <a:latin typeface="Menlo" charset="0"/>
              </a:rPr>
              <a:t>&lt;/</a:t>
            </a:r>
            <a:r>
              <a:rPr lang="en-US" sz="1800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sz="1800" dirty="0" smtClean="0">
                <a:solidFill>
                  <a:srgbClr val="808080"/>
                </a:solidFill>
                <a:latin typeface="Menlo" charset="0"/>
              </a:rPr>
              <a:t>&gt;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/>
            </a:r>
            <a:br>
              <a:rPr lang="en-US" sz="1800" dirty="0" smtClean="0">
                <a:solidFill>
                  <a:srgbClr val="D4D4D4"/>
                </a:solidFill>
                <a:latin typeface="Menlo" charset="0"/>
              </a:rPr>
            </a:br>
            <a:r>
              <a:rPr lang="en-US" sz="1800" dirty="0" smtClean="0">
                <a:solidFill>
                  <a:srgbClr val="808080"/>
                </a:solidFill>
                <a:latin typeface="Menlo" charset="0"/>
              </a:rPr>
              <a:t>&lt;/</a:t>
            </a:r>
            <a:r>
              <a:rPr lang="en-US" sz="1800" dirty="0" smtClean="0">
                <a:solidFill>
                  <a:srgbClr val="569CD6"/>
                </a:solidFill>
                <a:latin typeface="Menlo" charset="0"/>
              </a:rPr>
              <a:t>body</a:t>
            </a:r>
            <a:r>
              <a:rPr lang="en-US" sz="1800" dirty="0" smtClean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800" dirty="0" smtClean="0">
              <a:solidFill>
                <a:srgbClr val="D4D4D4"/>
              </a:solidFill>
              <a:latin typeface="Menlo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</a:t>
            </a:r>
            <a:r>
              <a:rPr lang="en-US" dirty="0"/>
              <a:t>JSON data - </a:t>
            </a:r>
            <a:r>
              <a:rPr lang="en-US" dirty="0" smtClean="0"/>
              <a:t>XMLHttpRequest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way of using JSON is when exchanging data with a web server through a RESTful API.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XMLHttpRequest</a:t>
            </a:r>
            <a:r>
              <a:rPr lang="en-US" i="1" dirty="0" smtClean="0"/>
              <a:t> </a:t>
            </a:r>
            <a:r>
              <a:rPr lang="en-US" dirty="0" smtClean="0"/>
              <a:t>object is used to send and receive data from web servers without having to do a full web page refresh/reload.</a:t>
            </a:r>
          </a:p>
          <a:p>
            <a:r>
              <a:rPr lang="en-US" dirty="0" smtClean="0"/>
              <a:t>Despite the XML and Http in its name, it can be used to retrieve any kind of data including JSON and over other protocols such as FTP and File.</a:t>
            </a:r>
          </a:p>
          <a:p>
            <a:r>
              <a:rPr lang="en-US" dirty="0"/>
              <a:t>It </a:t>
            </a:r>
            <a:r>
              <a:rPr lang="en-US" dirty="0" smtClean="0"/>
              <a:t>is part of a technique </a:t>
            </a:r>
            <a:r>
              <a:rPr lang="en-US" dirty="0"/>
              <a:t>named Asynchronous JavaScript And </a:t>
            </a:r>
            <a:r>
              <a:rPr lang="en-US" dirty="0" smtClean="0"/>
              <a:t>XML (AJAX) that was originally </a:t>
            </a:r>
            <a:r>
              <a:rPr lang="en-US" dirty="0"/>
              <a:t>designed by Microsoft and adopted by Mozilla, Apple, and Google.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3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JSON </a:t>
            </a:r>
            <a:r>
              <a:rPr lang="en-US" dirty="0" smtClean="0"/>
              <a:t>data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486251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smtClean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sz="1900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569CD6"/>
                </a:solidFill>
                <a:latin typeface="Menlo" charset="0"/>
              </a:rPr>
              <a:t>var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xhttp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new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900" dirty="0">
                <a:solidFill>
                  <a:srgbClr val="4EC9B0"/>
                </a:solidFill>
                <a:latin typeface="Menlo" charset="0"/>
              </a:rPr>
              <a:t>XMLHttpRequest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();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9CDCFE"/>
                </a:solidFill>
                <a:latin typeface="Menlo" charset="0"/>
              </a:rPr>
              <a:t>xhttp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 smtClean="0">
                <a:solidFill>
                  <a:srgbClr val="9CDCFE"/>
                </a:solidFill>
                <a:latin typeface="Menlo" charset="0"/>
              </a:rPr>
              <a:t>onreadystatechange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= 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function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() {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608B4E"/>
                </a:solidFill>
                <a:latin typeface="Menlo" charset="0"/>
              </a:rPr>
              <a:t> // </a:t>
            </a:r>
            <a:r>
              <a:rPr lang="en-US" sz="1900" dirty="0">
                <a:solidFill>
                  <a:srgbClr val="608B4E"/>
                </a:solidFill>
                <a:latin typeface="Menlo" charset="0"/>
              </a:rPr>
              <a:t>When the request is </a:t>
            </a:r>
            <a:r>
              <a:rPr lang="en-US" sz="1900" dirty="0" smtClean="0">
                <a:solidFill>
                  <a:srgbClr val="608B4E"/>
                </a:solidFill>
                <a:latin typeface="Menlo" charset="0"/>
              </a:rPr>
              <a:t>successful, finished</a:t>
            </a:r>
            <a:r>
              <a:rPr lang="en-US" sz="1900" dirty="0">
                <a:solidFill>
                  <a:srgbClr val="608B4E"/>
                </a:solidFill>
                <a:latin typeface="Menlo" charset="0"/>
              </a:rPr>
              <a:t>, and response is ready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C586C0"/>
                </a:solidFill>
                <a:latin typeface="Menlo" charset="0"/>
              </a:rPr>
              <a:t> if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this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readyState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== </a:t>
            </a:r>
            <a:r>
              <a:rPr lang="en-US" sz="1900" dirty="0">
                <a:solidFill>
                  <a:srgbClr val="B5CEA8"/>
                </a:solidFill>
                <a:latin typeface="Menlo" charset="0"/>
              </a:rPr>
              <a:t>4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&amp;&amp; 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this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status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== </a:t>
            </a:r>
            <a:r>
              <a:rPr lang="en-US" sz="1900" dirty="0">
                <a:solidFill>
                  <a:srgbClr val="B5CEA8"/>
                </a:solidFill>
                <a:latin typeface="Menlo" charset="0"/>
              </a:rPr>
              <a:t>200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) {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9CDCFE"/>
                </a:solidFill>
                <a:latin typeface="Menlo" charset="0"/>
              </a:rPr>
              <a:t>   document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 smtClean="0">
                <a:solidFill>
                  <a:srgbClr val="DCDCAA"/>
                </a:solidFill>
                <a:latin typeface="Menlo" charset="0"/>
              </a:rPr>
              <a:t>getElementById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900" dirty="0" smtClean="0">
                <a:solidFill>
                  <a:srgbClr val="CE9178"/>
                </a:solidFill>
                <a:latin typeface="Menlo" charset="0"/>
              </a:rPr>
              <a:t>”</a:t>
            </a:r>
            <a:r>
              <a:rPr lang="en-US" sz="1900" dirty="0" err="1" smtClean="0">
                <a:solidFill>
                  <a:srgbClr val="CE9178"/>
                </a:solidFill>
                <a:latin typeface="Menlo" charset="0"/>
              </a:rPr>
              <a:t>gh</a:t>
            </a:r>
            <a:r>
              <a:rPr lang="en-US" sz="1900" dirty="0" smtClean="0">
                <a:solidFill>
                  <a:srgbClr val="CE9178"/>
                </a:solidFill>
                <a:latin typeface="Menlo" charset="0"/>
              </a:rPr>
              <a:t>-users"</a:t>
            </a: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).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innerHTML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xhttp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>
                <a:solidFill>
                  <a:srgbClr val="9CDCFE"/>
                </a:solidFill>
                <a:latin typeface="Menlo" charset="0"/>
              </a:rPr>
              <a:t>responseText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 }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D4D4D4"/>
                </a:solidFill>
                <a:latin typeface="Menlo" charset="0"/>
              </a:rPr>
              <a:t>};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608B4E"/>
                </a:solidFill>
                <a:latin typeface="Menlo" charset="0"/>
              </a:rPr>
              <a:t>// Send an </a:t>
            </a:r>
            <a:r>
              <a:rPr lang="en-US" sz="1900" dirty="0" smtClean="0">
                <a:solidFill>
                  <a:srgbClr val="608B4E"/>
                </a:solidFill>
                <a:latin typeface="Menlo" charset="0"/>
              </a:rPr>
              <a:t>asynchronous </a:t>
            </a:r>
            <a:r>
              <a:rPr lang="en-US" sz="1900" dirty="0">
                <a:solidFill>
                  <a:srgbClr val="608B4E"/>
                </a:solidFill>
                <a:latin typeface="Menlo" charset="0"/>
              </a:rPr>
              <a:t>HTTP GET request to the given end </a:t>
            </a:r>
            <a:r>
              <a:rPr lang="en-US" sz="1900" dirty="0" smtClean="0">
                <a:solidFill>
                  <a:srgbClr val="608B4E"/>
                </a:solidFill>
                <a:latin typeface="Menlo" charset="0"/>
              </a:rPr>
              <a:t>point (</a:t>
            </a:r>
            <a:r>
              <a:rPr lang="en-US" sz="1900" dirty="0" err="1" smtClean="0">
                <a:solidFill>
                  <a:srgbClr val="608B4E"/>
                </a:solidFill>
                <a:latin typeface="Menlo" charset="0"/>
              </a:rPr>
              <a:t>url</a:t>
            </a:r>
            <a:r>
              <a:rPr lang="en-US" sz="1900" dirty="0" smtClean="0">
                <a:solidFill>
                  <a:srgbClr val="608B4E"/>
                </a:solidFill>
                <a:latin typeface="Menlo" charset="0"/>
              </a:rPr>
              <a:t>)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9CDCFE"/>
                </a:solidFill>
                <a:latin typeface="Menlo" charset="0"/>
              </a:rPr>
              <a:t>xhttp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>
                <a:solidFill>
                  <a:srgbClr val="DCDCAA"/>
                </a:solidFill>
                <a:latin typeface="Menlo" charset="0"/>
              </a:rPr>
              <a:t>open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sz="1900" dirty="0">
                <a:solidFill>
                  <a:srgbClr val="CE9178"/>
                </a:solidFill>
                <a:latin typeface="Menlo" charset="0"/>
              </a:rPr>
              <a:t>"GET"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, </a:t>
            </a:r>
            <a:r>
              <a:rPr lang="en-US" sz="1900" dirty="0">
                <a:solidFill>
                  <a:srgbClr val="CE9178"/>
                </a:solidFill>
                <a:latin typeface="Menlo" charset="0"/>
              </a:rPr>
              <a:t>"https://api.github.com/users/</a:t>
            </a:r>
            <a:r>
              <a:rPr lang="en-US" sz="1900" dirty="0" err="1">
                <a:solidFill>
                  <a:srgbClr val="CE9178"/>
                </a:solidFill>
                <a:latin typeface="Menlo" charset="0"/>
              </a:rPr>
              <a:t>github</a:t>
            </a:r>
            <a:r>
              <a:rPr lang="en-US" sz="1900" dirty="0">
                <a:solidFill>
                  <a:srgbClr val="CE9178"/>
                </a:solidFill>
                <a:latin typeface="Menlo" charset="0"/>
              </a:rPr>
              <a:t>"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, 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true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);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9CDCFE"/>
                </a:solidFill>
                <a:latin typeface="Menlo" charset="0"/>
              </a:rPr>
              <a:t>xhttp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sz="1900" dirty="0">
                <a:solidFill>
                  <a:srgbClr val="DCDCAA"/>
                </a:solidFill>
                <a:latin typeface="Menlo" charset="0"/>
              </a:rPr>
              <a:t>send</a:t>
            </a:r>
            <a:r>
              <a:rPr lang="en-US" sz="1900" dirty="0">
                <a:solidFill>
                  <a:srgbClr val="D4D4D4"/>
                </a:solidFill>
                <a:latin typeface="Menlo" charset="0"/>
              </a:rPr>
              <a:t>();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808080"/>
                </a:solidFill>
                <a:latin typeface="Menlo" charset="0"/>
              </a:rPr>
              <a:t>&lt;/</a:t>
            </a:r>
            <a:r>
              <a:rPr lang="en-US" sz="1900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sz="1900" dirty="0" smtClean="0">
                <a:solidFill>
                  <a:srgbClr val="808080"/>
                </a:solidFill>
                <a:latin typeface="Menlo" charset="0"/>
              </a:rPr>
              <a:t>&gt;</a:t>
            </a:r>
            <a:endParaRPr lang="en-US" sz="1900" dirty="0">
              <a:solidFill>
                <a:srgbClr val="D4D4D4"/>
              </a:solidFill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3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JSON data is often written and sent without whitespaces to save space; hence, it </a:t>
            </a:r>
            <a:r>
              <a:rPr lang="en-US" dirty="0"/>
              <a:t>becomes </a:t>
            </a:r>
            <a:r>
              <a:rPr lang="en-US" dirty="0" smtClean="0"/>
              <a:t>difficult to read and solve syntax errors in JSON.</a:t>
            </a:r>
          </a:p>
          <a:p>
            <a:r>
              <a:rPr lang="en-US" dirty="0" smtClean="0"/>
              <a:t>JSON data that does not follow JSON syntax rules can’t be parsed by JSON.parse()</a:t>
            </a:r>
          </a:p>
          <a:p>
            <a:r>
              <a:rPr lang="en-US" dirty="0" smtClean="0"/>
              <a:t>Tools that aid in formatting and debugging JSON data is often called beautifiers and linters respectively.</a:t>
            </a:r>
          </a:p>
          <a:p>
            <a:r>
              <a:rPr lang="en-US" dirty="0" smtClean="0"/>
              <a:t>Many text editors provide tools for formatting JSON data, so that it is easy to read and debug by web developers.</a:t>
            </a:r>
          </a:p>
          <a:p>
            <a:r>
              <a:rPr lang="en-US" dirty="0" smtClean="0"/>
              <a:t>Online third-party tools are also available:</a:t>
            </a:r>
          </a:p>
          <a:p>
            <a:pPr lvl="1"/>
            <a:r>
              <a:rPr lang="en-US" dirty="0"/>
              <a:t>e.g.,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jsonlint.com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10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b="1" dirty="0" smtClean="0"/>
              <a:t>JSON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JSON stands for </a:t>
            </a:r>
            <a:r>
              <a:rPr lang="en-US" b="1" dirty="0" smtClean="0"/>
              <a:t>J</a:t>
            </a:r>
            <a:r>
              <a:rPr lang="en-US" dirty="0" smtClean="0"/>
              <a:t>ava</a:t>
            </a:r>
            <a:r>
              <a:rPr lang="en-US" b="1" dirty="0" smtClean="0"/>
              <a:t>S</a:t>
            </a:r>
            <a:r>
              <a:rPr lang="en-US" dirty="0" smtClean="0"/>
              <a:t>cript </a:t>
            </a:r>
            <a:r>
              <a:rPr lang="en-US" b="1" dirty="0" smtClean="0"/>
              <a:t>O</a:t>
            </a:r>
            <a:r>
              <a:rPr lang="en-US" dirty="0" smtClean="0"/>
              <a:t>bject </a:t>
            </a:r>
            <a:r>
              <a:rPr lang="en-US" b="1" dirty="0" smtClean="0"/>
              <a:t>N</a:t>
            </a:r>
            <a:r>
              <a:rPr lang="en-US" dirty="0" smtClean="0"/>
              <a:t>otation</a:t>
            </a:r>
            <a:endParaRPr lang="en-US" dirty="0" smtClean="0"/>
          </a:p>
          <a:p>
            <a:r>
              <a:rPr lang="en-US" dirty="0" smtClean="0"/>
              <a:t>JSON is a lightweight, text-based, language-independent data interchange format</a:t>
            </a:r>
          </a:p>
          <a:p>
            <a:r>
              <a:rPr lang="en-US" dirty="0" smtClean="0"/>
              <a:t>The goal is to facilitate structured data-interchange</a:t>
            </a:r>
          </a:p>
          <a:p>
            <a:r>
              <a:rPr lang="en-US" dirty="0" smtClean="0"/>
              <a:t>Based on a small subset of JavaScript, but it is programming language independent</a:t>
            </a:r>
          </a:p>
          <a:p>
            <a:r>
              <a:rPr lang="en-US" dirty="0" smtClean="0"/>
              <a:t>JSON provides a simple notation that is easy to read and write</a:t>
            </a:r>
          </a:p>
          <a:p>
            <a:r>
              <a:rPr lang="en-US" dirty="0" smtClean="0"/>
              <a:t>Often used with AJAX as a replacement for XML</a:t>
            </a:r>
          </a:p>
          <a:p>
            <a:r>
              <a:rPr lang="en-US" dirty="0" smtClean="0"/>
              <a:t>Most programming languages have support for encoding and decoding JSON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Uses </a:t>
            </a:r>
            <a:r>
              <a:rPr lang="en-US" dirty="0" smtClean="0"/>
              <a:t>key/value </a:t>
            </a:r>
            <a:r>
              <a:rPr lang="en-US" dirty="0"/>
              <a:t>pairs </a:t>
            </a:r>
            <a:r>
              <a:rPr lang="en-US" dirty="0" smtClean="0"/>
              <a:t> (e.g., {“</a:t>
            </a:r>
            <a:r>
              <a:rPr lang="en-US" dirty="0"/>
              <a:t>name”: “Ali</a:t>
            </a:r>
            <a:r>
              <a:rPr lang="en-US" dirty="0" smtClean="0"/>
              <a:t>”} )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key is </a:t>
            </a:r>
            <a:r>
              <a:rPr lang="en-US" dirty="0" smtClean="0"/>
              <a:t>a string in double quotes</a:t>
            </a:r>
          </a:p>
          <a:p>
            <a:r>
              <a:rPr lang="en-US" dirty="0" smtClean="0"/>
              <a:t>A </a:t>
            </a:r>
            <a:r>
              <a:rPr lang="en-US" dirty="0"/>
              <a:t>value can be a string in </a:t>
            </a:r>
            <a:r>
              <a:rPr lang="en-US" dirty="0" smtClean="0"/>
              <a:t>double quotes, a </a:t>
            </a:r>
            <a:r>
              <a:rPr lang="en-US" dirty="0"/>
              <a:t>number, </a:t>
            </a:r>
            <a:r>
              <a:rPr lang="en-US" dirty="0" smtClean="0"/>
              <a:t>true, false, null</a:t>
            </a:r>
            <a:r>
              <a:rPr lang="en-US" dirty="0"/>
              <a:t>, </a:t>
            </a:r>
            <a:r>
              <a:rPr lang="en-US" dirty="0" smtClean="0"/>
              <a:t>an object, </a:t>
            </a:r>
            <a:r>
              <a:rPr lang="en-US" dirty="0"/>
              <a:t>or an array. </a:t>
            </a:r>
            <a:endParaRPr lang="en-US" dirty="0" smtClean="0"/>
          </a:p>
          <a:p>
            <a:r>
              <a:rPr lang="en-US" dirty="0" smtClean="0"/>
              <a:t>Pairs are separated by </a:t>
            </a:r>
            <a:r>
              <a:rPr lang="en-US" dirty="0"/>
              <a:t>commas (e.g., {“name”: “Ali</a:t>
            </a:r>
            <a:r>
              <a:rPr lang="en-US" dirty="0" smtClean="0"/>
              <a:t>”, “age”: 20})</a:t>
            </a:r>
            <a:endParaRPr lang="en-US" dirty="0" smtClean="0"/>
          </a:p>
          <a:p>
            <a:r>
              <a:rPr lang="en-US" dirty="0" smtClean="0"/>
              <a:t>Curly braces hold zero or more name/value pairs</a:t>
            </a:r>
          </a:p>
          <a:p>
            <a:r>
              <a:rPr lang="en-US" dirty="0" smtClean="0"/>
              <a:t>Square brackets hold arrays</a:t>
            </a:r>
          </a:p>
          <a:p>
            <a:r>
              <a:rPr lang="en-US" dirty="0" smtClean="0"/>
              <a:t>Double quotes around both the name (key) and </a:t>
            </a:r>
            <a:r>
              <a:rPr lang="en-US" dirty="0" smtClean="0"/>
              <a:t>value</a:t>
            </a:r>
          </a:p>
          <a:p>
            <a:r>
              <a:rPr lang="en-US" dirty="0"/>
              <a:t>Filename extension is “.json”</a:t>
            </a:r>
          </a:p>
          <a:p>
            <a:r>
              <a:rPr lang="en-US" dirty="0"/>
              <a:t>Internet media type (MIME type in RESTful APIs) is “application/</a:t>
            </a:r>
            <a:r>
              <a:rPr lang="en-US" dirty="0" err="1"/>
              <a:t>json</a:t>
            </a:r>
            <a:r>
              <a:rPr lang="en-US" dirty="0" smtClean="0"/>
              <a:t>”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2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Value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value can be a string in double quotes, a number, an object, an array, true, false, or null.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195" y="2729980"/>
            <a:ext cx="7594600" cy="3530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12214" y="6153151"/>
            <a:ext cx="3664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http://json.org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824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JSON Values must be in one of the following types:</a:t>
            </a:r>
          </a:p>
          <a:p>
            <a:r>
              <a:rPr lang="en-US" b="1" dirty="0" smtClean="0"/>
              <a:t>Number</a:t>
            </a:r>
            <a:r>
              <a:rPr lang="en-US" dirty="0" smtClean="0"/>
              <a:t>: JSON treats numbers as a sequence of digits. No distinction between integer and floating-point</a:t>
            </a:r>
          </a:p>
          <a:p>
            <a:r>
              <a:rPr lang="en-US" b="1" dirty="0" smtClean="0"/>
              <a:t>String</a:t>
            </a:r>
            <a:r>
              <a:rPr lang="en-US" dirty="0" smtClean="0"/>
              <a:t>: A sequence of zero or more </a:t>
            </a:r>
            <a:r>
              <a:rPr lang="en-US" dirty="0"/>
              <a:t>U</a:t>
            </a:r>
            <a:r>
              <a:rPr lang="en-US" dirty="0" smtClean="0"/>
              <a:t>nicode characters enclosed in double quotes</a:t>
            </a:r>
          </a:p>
          <a:p>
            <a:r>
              <a:rPr lang="en-US" b="1" dirty="0" smtClean="0"/>
              <a:t>Boolean</a:t>
            </a:r>
            <a:r>
              <a:rPr lang="en-US" dirty="0" smtClean="0"/>
              <a:t>: true or false</a:t>
            </a:r>
          </a:p>
          <a:p>
            <a:r>
              <a:rPr lang="en-US" b="1" dirty="0" smtClean="0"/>
              <a:t>Array</a:t>
            </a:r>
            <a:r>
              <a:rPr lang="en-US" dirty="0" smtClean="0"/>
              <a:t>: Ordered list of zero or more values wrapped in square brackets</a:t>
            </a:r>
          </a:p>
          <a:p>
            <a:r>
              <a:rPr lang="en-US" b="1" dirty="0" smtClean="0"/>
              <a:t>Object</a:t>
            </a:r>
            <a:r>
              <a:rPr lang="en-US" dirty="0" smtClean="0"/>
              <a:t>: Unordered collection of key/value pairs</a:t>
            </a:r>
          </a:p>
          <a:p>
            <a:r>
              <a:rPr lang="en-US" b="1" dirty="0" smtClean="0"/>
              <a:t>Null</a:t>
            </a:r>
            <a:r>
              <a:rPr lang="en-US" dirty="0" smtClean="0"/>
              <a:t>: Empty value using the word null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 {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"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name"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"Ali"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,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"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age"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 smtClean="0">
                <a:solidFill>
                  <a:srgbClr val="B5CEA8"/>
                </a:solidFill>
                <a:latin typeface="Menlo" charset="0"/>
              </a:rPr>
              <a:t>26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      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”employed"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 smtClean="0">
                <a:solidFill>
                  <a:srgbClr val="B5CEA8"/>
                </a:solidFill>
                <a:latin typeface="Menlo" charset="0"/>
              </a:rPr>
              <a:t>true,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 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”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car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"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null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,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"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address"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: 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     "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city"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"Jeddah"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     "</a:t>
            </a:r>
            <a:r>
              <a:rPr lang="en-US" sz="1800" dirty="0">
                <a:solidFill>
                  <a:srgbClr val="9CDCFE"/>
                </a:solidFill>
                <a:latin typeface="Menlo" charset="0"/>
              </a:rPr>
              <a:t>street"</a:t>
            </a:r>
            <a:r>
              <a:rPr lang="en-US" sz="1800" dirty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>
                <a:solidFill>
                  <a:srgbClr val="CE9178"/>
                </a:solidFill>
                <a:latin typeface="Menlo" charset="0"/>
              </a:rPr>
              <a:t>"300 Airport Rd."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      },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      </a:t>
            </a:r>
            <a:r>
              <a:rPr lang="en-US" sz="1800" dirty="0" smtClean="0">
                <a:solidFill>
                  <a:srgbClr val="9CDCFE"/>
                </a:solidFill>
                <a:latin typeface="Menlo" charset="0"/>
              </a:rPr>
              <a:t>”languages"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: 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[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”JavaScript"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, </a:t>
            </a:r>
            <a:r>
              <a:rPr lang="en-US" sz="1800" dirty="0" smtClean="0">
                <a:solidFill>
                  <a:srgbClr val="CE9178"/>
                </a:solidFill>
                <a:latin typeface="Menlo" charset="0"/>
              </a:rPr>
              <a:t>”Python”, “go”</a:t>
            </a: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]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D4D4D4"/>
                </a:solidFill>
                <a:latin typeface="Menlo" charset="0"/>
              </a:rPr>
              <a:t>  }</a:t>
            </a:r>
            <a:endParaRPr lang="en-US" sz="1800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501483" y="3235348"/>
            <a:ext cx="3534938" cy="656428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36420" y="3050682"/>
            <a:ext cx="9478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Object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800279" y="4641236"/>
            <a:ext cx="2776653" cy="64570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320453" y="4271904"/>
            <a:ext cx="9478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Array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JSON and XML can be used to exchange data with a server.</a:t>
            </a:r>
          </a:p>
          <a:p>
            <a:r>
              <a:rPr lang="en-US" dirty="0" smtClean="0"/>
              <a:t>JSON is often shorter, faster, and easier to read and write</a:t>
            </a:r>
          </a:p>
          <a:p>
            <a:r>
              <a:rPr lang="en-US" dirty="0"/>
              <a:t>Unlike XML, </a:t>
            </a:r>
            <a:r>
              <a:rPr lang="en-US" dirty="0" smtClean="0"/>
              <a:t>comments are not supported in JSON</a:t>
            </a:r>
          </a:p>
          <a:p>
            <a:r>
              <a:rPr lang="en-US" dirty="0" smtClean="0"/>
              <a:t>JSON can be parsed by a standard JavaScript function while XML is parsed with a special XML parser.</a:t>
            </a:r>
          </a:p>
          <a:p>
            <a:r>
              <a:rPr lang="en-US" dirty="0" smtClean="0"/>
              <a:t>Most RESTful APIs (e.g., Twitter API, Instagram API, and GitHub API) return responses in JSON format only.</a:t>
            </a:r>
          </a:p>
        </p:txBody>
      </p:sp>
    </p:spTree>
    <p:extLst>
      <p:ext uri="{BB962C8B-B14F-4D97-AF65-F5344CB8AC3E}">
        <p14:creationId xmlns:p14="http://schemas.microsoft.com/office/powerpoint/2010/main" val="237737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Parsing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is often used to exchange data to/from a web server</a:t>
            </a:r>
          </a:p>
          <a:p>
            <a:r>
              <a:rPr lang="en-US" dirty="0"/>
              <a:t>D</a:t>
            </a:r>
            <a:r>
              <a:rPr lang="en-US" dirty="0" smtClean="0"/>
              <a:t>ata is always sent and received over HTTP in a string format</a:t>
            </a:r>
          </a:p>
          <a:p>
            <a:r>
              <a:rPr lang="en-US" dirty="0" smtClean="0"/>
              <a:t>To convert a JavaScript object into string, we use JSON.stringify()</a:t>
            </a:r>
          </a:p>
          <a:p>
            <a:r>
              <a:rPr lang="en-US" dirty="0" smtClean="0"/>
              <a:t>To convert a string into a JavaScript object, we use JSON.parse()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3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JSON in JS using stringify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body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808080"/>
                </a:solidFill>
                <a:latin typeface="Menlo" charset="0"/>
              </a:rPr>
              <a:t>    &lt;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code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id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=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"json-block"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&gt;&lt;/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code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Menlo" charset="0"/>
              </a:rPr>
              <a:t>&lt;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608B4E"/>
                </a:solidFill>
                <a:latin typeface="Menlo" charset="0"/>
              </a:rPr>
              <a:t>  // </a:t>
            </a:r>
            <a:r>
              <a:rPr lang="en-US" dirty="0">
                <a:solidFill>
                  <a:srgbClr val="608B4E"/>
                </a:solidFill>
                <a:latin typeface="Menlo" charset="0"/>
              </a:rPr>
              <a:t>Create </a:t>
            </a:r>
            <a:r>
              <a:rPr lang="en-US" dirty="0" smtClean="0">
                <a:solidFill>
                  <a:srgbClr val="608B4E"/>
                </a:solidFill>
                <a:latin typeface="Menlo" charset="0"/>
              </a:rPr>
              <a:t>an </a:t>
            </a:r>
            <a:r>
              <a:rPr lang="en-US" dirty="0">
                <a:solidFill>
                  <a:srgbClr val="608B4E"/>
                </a:solidFill>
                <a:latin typeface="Menlo" charset="0"/>
              </a:rPr>
              <a:t>object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69CD6"/>
                </a:solidFill>
                <a:latin typeface="Menlo" charset="0"/>
              </a:rPr>
              <a:t>  var</a:t>
            </a:r>
            <a:r>
              <a:rPr lang="en-US" dirty="0" smtClean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user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= { 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name: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"Ali"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 </a:t>
            </a:r>
            <a:endParaRPr lang="en-US" dirty="0" smtClean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 smtClean="0">
                <a:solidFill>
                  <a:srgbClr val="D4D4D4"/>
                </a:solidFill>
                <a:latin typeface="Menlo" charset="0"/>
              </a:rPr>
              <a:t>              </a:t>
            </a:r>
            <a:r>
              <a:rPr lang="en-US" dirty="0" smtClean="0">
                <a:solidFill>
                  <a:srgbClr val="9CDCFE"/>
                </a:solidFill>
                <a:latin typeface="Menlo" charset="0"/>
              </a:rPr>
              <a:t>languages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: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[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"JavaScript"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 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"Python"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, 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"Go"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] 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608B4E"/>
                </a:solidFill>
                <a:latin typeface="Menlo" charset="0"/>
              </a:rPr>
              <a:t>  // </a:t>
            </a:r>
            <a:r>
              <a:rPr lang="en-US" dirty="0">
                <a:solidFill>
                  <a:srgbClr val="608B4E"/>
                </a:solidFill>
                <a:latin typeface="Menlo" charset="0"/>
              </a:rPr>
              <a:t>Convert it into JSON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569CD6"/>
                </a:solidFill>
                <a:latin typeface="Menlo" charset="0"/>
              </a:rPr>
              <a:t>  var</a:t>
            </a:r>
            <a:r>
              <a:rPr lang="en-US" dirty="0" smtClean="0">
                <a:solidFill>
                  <a:srgbClr val="D4D4D4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jsonText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dirty="0">
                <a:solidFill>
                  <a:srgbClr val="4EC9B0"/>
                </a:solidFill>
                <a:latin typeface="Menlo" charset="0"/>
              </a:rPr>
              <a:t>JSON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dirty="0">
                <a:solidFill>
                  <a:srgbClr val="DCDCAA"/>
                </a:solidFill>
                <a:latin typeface="Menlo" charset="0"/>
              </a:rPr>
              <a:t>stringify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user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CDCFE"/>
                </a:solidFill>
                <a:latin typeface="Menlo" charset="0"/>
              </a:rPr>
              <a:t>  document</a:t>
            </a:r>
            <a:r>
              <a:rPr lang="en-US" dirty="0" smtClean="0">
                <a:solidFill>
                  <a:srgbClr val="D4D4D4"/>
                </a:solidFill>
                <a:latin typeface="Menlo" charset="0"/>
              </a:rPr>
              <a:t>.</a:t>
            </a:r>
            <a:r>
              <a:rPr lang="en-US" dirty="0" smtClean="0">
                <a:solidFill>
                  <a:srgbClr val="DCDCAA"/>
                </a:solidFill>
                <a:latin typeface="Menlo" charset="0"/>
              </a:rPr>
              <a:t>getElementById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(</a:t>
            </a:r>
            <a:r>
              <a:rPr lang="en-US" dirty="0">
                <a:solidFill>
                  <a:srgbClr val="CE9178"/>
                </a:solidFill>
                <a:latin typeface="Menlo" charset="0"/>
              </a:rPr>
              <a:t>"json-block"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).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innerHTML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 = </a:t>
            </a:r>
            <a:r>
              <a:rPr lang="en-US" dirty="0">
                <a:solidFill>
                  <a:srgbClr val="9CDCFE"/>
                </a:solidFill>
                <a:latin typeface="Menlo" charset="0"/>
              </a:rPr>
              <a:t>jsonText</a:t>
            </a:r>
            <a:r>
              <a:rPr lang="en-US" dirty="0">
                <a:solidFill>
                  <a:srgbClr val="D4D4D4"/>
                </a:solidFill>
                <a:latin typeface="Menlo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Menlo" charset="0"/>
              </a:rPr>
              <a:t>&lt;/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script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D4D4D4"/>
                </a:solidFill>
                <a:latin typeface="Menlo" charset="0"/>
              </a:rPr>
              <a:t/>
            </a:r>
            <a:br>
              <a:rPr lang="en-US" dirty="0">
                <a:solidFill>
                  <a:srgbClr val="D4D4D4"/>
                </a:solidFill>
                <a:latin typeface="Menlo" charset="0"/>
              </a:rPr>
            </a:br>
            <a:r>
              <a:rPr lang="en-US" dirty="0">
                <a:solidFill>
                  <a:srgbClr val="808080"/>
                </a:solidFill>
                <a:latin typeface="Menlo" charset="0"/>
              </a:rPr>
              <a:t>&lt;/</a:t>
            </a:r>
            <a:r>
              <a:rPr lang="en-US" dirty="0">
                <a:solidFill>
                  <a:srgbClr val="569CD6"/>
                </a:solidFill>
                <a:latin typeface="Menlo" charset="0"/>
              </a:rPr>
              <a:t>body</a:t>
            </a:r>
            <a:r>
              <a:rPr lang="en-US" dirty="0">
                <a:solidFill>
                  <a:srgbClr val="808080"/>
                </a:solidFill>
                <a:latin typeface="Menlo" charset="0"/>
              </a:rPr>
              <a:t>&gt;</a:t>
            </a:r>
            <a:endParaRPr lang="en-US" dirty="0">
              <a:solidFill>
                <a:srgbClr val="D4D4D4"/>
              </a:solidFill>
              <a:latin typeface="Menlo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17375</TotalTime>
  <Words>956</Words>
  <Application>Microsoft Macintosh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 Light</vt:lpstr>
      <vt:lpstr>Menlo</vt:lpstr>
      <vt:lpstr>Arial</vt:lpstr>
      <vt:lpstr>Calibri</vt:lpstr>
      <vt:lpstr>Times New Roman</vt:lpstr>
      <vt:lpstr>Office Theme</vt:lpstr>
      <vt:lpstr>JSON</vt:lpstr>
      <vt:lpstr>What is JSON?</vt:lpstr>
      <vt:lpstr>JSON Syntax</vt:lpstr>
      <vt:lpstr>JSON Value</vt:lpstr>
      <vt:lpstr>Data Types</vt:lpstr>
      <vt:lpstr>JSON Example</vt:lpstr>
      <vt:lpstr>Comparison with XML</vt:lpstr>
      <vt:lpstr>Creating and Parsing JSON</vt:lpstr>
      <vt:lpstr>Creating JSON in JS using stringify</vt:lpstr>
      <vt:lpstr>Parsing JSON in JS using JSON.parse()</vt:lpstr>
      <vt:lpstr>Receiving JSON data - XMLHttpRequest</vt:lpstr>
      <vt:lpstr>Receiving JSON data Example</vt:lpstr>
      <vt:lpstr>JSON Validation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KHALID AHMED M ALHARBI</dc:creator>
  <cp:lastModifiedBy>KHALID AHMED M ALHARBI</cp:lastModifiedBy>
  <cp:revision>61</cp:revision>
  <dcterms:created xsi:type="dcterms:W3CDTF">2017-09-22T12:10:16Z</dcterms:created>
  <dcterms:modified xsi:type="dcterms:W3CDTF">2017-10-13T13:38:11Z</dcterms:modified>
</cp:coreProperties>
</file>