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61" r:id="rId4"/>
    <p:sldId id="258" r:id="rId5"/>
    <p:sldId id="262" r:id="rId6"/>
    <p:sldId id="314" r:id="rId7"/>
    <p:sldId id="259" r:id="rId8"/>
    <p:sldId id="263" r:id="rId9"/>
    <p:sldId id="265" r:id="rId10"/>
    <p:sldId id="264" r:id="rId11"/>
    <p:sldId id="267" r:id="rId12"/>
    <p:sldId id="279" r:id="rId13"/>
    <p:sldId id="268" r:id="rId14"/>
    <p:sldId id="280" r:id="rId15"/>
    <p:sldId id="269" r:id="rId16"/>
    <p:sldId id="281" r:id="rId17"/>
    <p:sldId id="282" r:id="rId18"/>
    <p:sldId id="283" r:id="rId19"/>
    <p:sldId id="270" r:id="rId20"/>
    <p:sldId id="313" r:id="rId21"/>
    <p:sldId id="315" r:id="rId22"/>
    <p:sldId id="316" r:id="rId23"/>
    <p:sldId id="317" r:id="rId24"/>
    <p:sldId id="318" r:id="rId25"/>
    <p:sldId id="319" r:id="rId26"/>
    <p:sldId id="272" r:id="rId27"/>
    <p:sldId id="273" r:id="rId28"/>
    <p:sldId id="310" r:id="rId29"/>
    <p:sldId id="312" r:id="rId30"/>
    <p:sldId id="274" r:id="rId31"/>
    <p:sldId id="284" r:id="rId32"/>
    <p:sldId id="285" r:id="rId33"/>
    <p:sldId id="286" r:id="rId34"/>
    <p:sldId id="290" r:id="rId35"/>
    <p:sldId id="291" r:id="rId36"/>
    <p:sldId id="292" r:id="rId37"/>
    <p:sldId id="297" r:id="rId38"/>
    <p:sldId id="295" r:id="rId39"/>
    <p:sldId id="320" r:id="rId40"/>
    <p:sldId id="298" r:id="rId41"/>
    <p:sldId id="321" r:id="rId42"/>
    <p:sldId id="311" r:id="rId43"/>
    <p:sldId id="300" r:id="rId44"/>
    <p:sldId id="296" r:id="rId45"/>
    <p:sldId id="299" r:id="rId46"/>
    <p:sldId id="301" r:id="rId47"/>
    <p:sldId id="307" r:id="rId48"/>
    <p:sldId id="308" r:id="rId49"/>
    <p:sldId id="304" r:id="rId50"/>
    <p:sldId id="309" r:id="rId51"/>
    <p:sldId id="305" r:id="rId52"/>
    <p:sldId id="306" r:id="rId53"/>
    <p:sldId id="325" r:id="rId54"/>
    <p:sldId id="302" r:id="rId55"/>
    <p:sldId id="322" r:id="rId56"/>
    <p:sldId id="324" r:id="rId57"/>
    <p:sldId id="329" r:id="rId58"/>
    <p:sldId id="326" r:id="rId59"/>
    <p:sldId id="327" r:id="rId60"/>
    <p:sldId id="328" r:id="rId61"/>
    <p:sldId id="330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8"/>
    <p:restoredTop sz="95597"/>
  </p:normalViewPr>
  <p:slideViewPr>
    <p:cSldViewPr snapToGrid="0" snapToObjects="1">
      <p:cViewPr varScale="1">
        <p:scale>
          <a:sx n="112" d="100"/>
          <a:sy n="112" d="100"/>
        </p:scale>
        <p:origin x="124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066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96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BF43-B757-1843-8CA9-B303BC5129C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59D5-9D2E-CD40-AD3B-9B5D5E1B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6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059D5-9D2E-CD40-AD3B-9B5D5E1BA0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7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0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9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2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6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0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9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1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2618-3468-7A4F-98A9-339E24112280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5B7FD-47A1-6143-8664-EC24A5EA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5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espect/Validatio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" TargetMode="External"/><Relationship Id="rId2" Type="http://schemas.openxmlformats.org/officeDocument/2006/relationships/hyperlink" Target="https://httpd.apach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stman.com/" TargetMode="External"/><Relationship Id="rId5" Type="http://schemas.openxmlformats.org/officeDocument/2006/relationships/hyperlink" Target="https://mariadb.org/" TargetMode="External"/><Relationship Id="rId4" Type="http://schemas.openxmlformats.org/officeDocument/2006/relationships/hyperlink" Target="https://dev.mysql.com/downloads/mysql/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kalharbi/todo-php-mysql" TargetMode="Externa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kalharbi/todo-php-mysql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hweQPLhvSs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cpit405/php-mysql-rest-api" TargetMode="Externa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Server-side Scripting in PHP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CPIT-405</a:t>
            </a:r>
          </a:p>
          <a:p>
            <a:r>
              <a:rPr lang="en-US" dirty="0"/>
              <a:t>Khalid Alharbi, Ph.D.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Last updated Spring 2023</a:t>
            </a:r>
          </a:p>
        </p:txBody>
      </p:sp>
      <p:pic>
        <p:nvPicPr>
          <p:cNvPr id="5" name="Picture 4" descr="logo-mysql-170x1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485" y="4502150"/>
            <a:ext cx="2235200" cy="1511300"/>
          </a:xfrm>
          <a:prstGeom prst="rect">
            <a:avLst/>
          </a:prstGeom>
        </p:spPr>
      </p:pic>
      <p:pic>
        <p:nvPicPr>
          <p:cNvPr id="6" name="Picture 5" descr="php-logo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3" y="4975338"/>
            <a:ext cx="2564530" cy="1351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829" y="5301451"/>
            <a:ext cx="3175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0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356" y="475784"/>
            <a:ext cx="11098068" cy="6001643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$foo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000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1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/* global scope */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function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test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{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$bar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000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2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local scope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"&lt;p&gt;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$bar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&lt;/p&gt;"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2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"&lt;p&gt;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$foo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&lt;/p&gt;"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Results in an error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Accessing a global variable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Method 1: Using the global keyword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global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$foo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"&lt;p&gt;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$foo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&lt;/p&gt;"</a:t>
            </a:r>
            <a:r>
              <a:rPr lang="en-US" sz="28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Method 2: Using the </a:t>
            </a:r>
            <a:r>
              <a:rPr lang="en-US" sz="2000" dirty="0" err="1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superglobal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 PHP-defined $GLOBALS array.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$GLOBALS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'foo’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//Outputs 1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test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();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endParaRPr lang="en-US" sz="2800" dirty="0">
              <a:latin typeface="Cambria"/>
              <a:ea typeface="ＭＳ 明朝"/>
              <a:cs typeface="Times New Roman"/>
            </a:endParaRPr>
          </a:p>
          <a:p>
            <a:endParaRPr lang="en-US" sz="2800" dirty="0"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696" y="5960794"/>
            <a:ext cx="1166401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Variable Scopes in PHP</a:t>
            </a:r>
          </a:p>
        </p:txBody>
      </p:sp>
    </p:spTree>
    <p:extLst>
      <p:ext uri="{BB962C8B-B14F-4D97-AF65-F5344CB8AC3E}">
        <p14:creationId xmlns:p14="http://schemas.microsoft.com/office/powerpoint/2010/main" val="150217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PHP supports the following data types:</a:t>
            </a:r>
          </a:p>
          <a:p>
            <a:pPr lvl="1"/>
            <a:r>
              <a:rPr lang="en-US" dirty="0"/>
              <a:t>Strings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4472C4"/>
                </a:solidFill>
              </a:rPr>
              <a:t>$name </a:t>
            </a:r>
            <a:r>
              <a:rPr lang="en-US" dirty="0">
                <a:solidFill>
                  <a:srgbClr val="000000"/>
                </a:solidFill>
              </a:rPr>
              <a:t>=</a:t>
            </a:r>
            <a:r>
              <a:rPr lang="en-US" dirty="0">
                <a:solidFill>
                  <a:srgbClr val="4472C4"/>
                </a:solidFill>
              </a:rPr>
              <a:t> “CPIT”</a:t>
            </a:r>
            <a:endParaRPr lang="en-US" dirty="0"/>
          </a:p>
          <a:p>
            <a:pPr lvl="1"/>
            <a:r>
              <a:rPr lang="en-US" dirty="0"/>
              <a:t>Integers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4472C4"/>
                </a:solidFill>
              </a:rPr>
              <a:t>$number </a:t>
            </a:r>
            <a:r>
              <a:rPr lang="en-US" dirty="0">
                <a:solidFill>
                  <a:srgbClr val="000000"/>
                </a:solidFill>
              </a:rPr>
              <a:t>=</a:t>
            </a:r>
            <a:r>
              <a:rPr lang="en-US" dirty="0">
                <a:solidFill>
                  <a:srgbClr val="4472C4"/>
                </a:solidFill>
              </a:rPr>
              <a:t> 405</a:t>
            </a:r>
          </a:p>
          <a:p>
            <a:pPr lvl="1"/>
            <a:r>
              <a:rPr lang="en-US" dirty="0"/>
              <a:t>Floating point numbers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4472C4"/>
                </a:solidFill>
              </a:rPr>
              <a:t>$</a:t>
            </a:r>
            <a:r>
              <a:rPr lang="en-US" dirty="0" err="1">
                <a:solidFill>
                  <a:srgbClr val="4472C4"/>
                </a:solidFill>
              </a:rPr>
              <a:t>avg_gpa</a:t>
            </a:r>
            <a:r>
              <a:rPr lang="en-US" dirty="0">
                <a:solidFill>
                  <a:srgbClr val="4472C4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</a:t>
            </a:r>
            <a:r>
              <a:rPr lang="en-US" dirty="0">
                <a:solidFill>
                  <a:srgbClr val="4472C4"/>
                </a:solidFill>
              </a:rPr>
              <a:t> 3.92</a:t>
            </a:r>
          </a:p>
          <a:p>
            <a:pPr lvl="1"/>
            <a:r>
              <a:rPr lang="en-US" dirty="0"/>
              <a:t>Booleans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$offered</a:t>
            </a:r>
            <a:r>
              <a:rPr lang="en-US" dirty="0"/>
              <a:t> =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endParaRPr lang="en-US" dirty="0">
              <a:solidFill>
                <a:srgbClr val="4472C4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53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Arrays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5"/>
                </a:solidFill>
                <a:latin typeface="Courier New"/>
                <a:cs typeface="Courier New"/>
              </a:rPr>
              <a:t>$topics = </a:t>
            </a: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array</a:t>
            </a:r>
            <a:r>
              <a:rPr lang="en-US" dirty="0">
                <a:solidFill>
                  <a:schemeClr val="accent5"/>
                </a:solidFill>
                <a:latin typeface="Courier New"/>
                <a:cs typeface="Courier New"/>
              </a:rPr>
              <a:t>(“html”, “</a:t>
            </a:r>
            <a:r>
              <a:rPr lang="en-US" dirty="0" err="1">
                <a:solidFill>
                  <a:schemeClr val="accent5"/>
                </a:solidFill>
                <a:latin typeface="Courier New"/>
                <a:cs typeface="Courier New"/>
              </a:rPr>
              <a:t>css</a:t>
            </a:r>
            <a:r>
              <a:rPr lang="en-US" dirty="0">
                <a:solidFill>
                  <a:schemeClr val="accent5"/>
                </a:solidFill>
                <a:latin typeface="Courier New"/>
                <a:cs typeface="Courier New"/>
              </a:rPr>
              <a:t>”, “</a:t>
            </a:r>
            <a:r>
              <a:rPr lang="en-US" dirty="0" err="1">
                <a:solidFill>
                  <a:schemeClr val="accent5"/>
                </a:solidFill>
                <a:latin typeface="Courier New"/>
                <a:cs typeface="Courier New"/>
              </a:rPr>
              <a:t>javascript</a:t>
            </a:r>
            <a:r>
              <a:rPr lang="en-US" dirty="0">
                <a:solidFill>
                  <a:schemeClr val="accent5"/>
                </a:solidFill>
                <a:latin typeface="Courier New"/>
                <a:cs typeface="Courier New"/>
              </a:rPr>
              <a:t>”)</a:t>
            </a:r>
          </a:p>
          <a:p>
            <a:r>
              <a:rPr lang="en-US" dirty="0"/>
              <a:t>Objects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class</a:t>
            </a:r>
            <a:r>
              <a:rPr lang="en-US" dirty="0">
                <a:solidFill>
                  <a:srgbClr val="3366FF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/>
                <a:cs typeface="Courier New"/>
              </a:rPr>
              <a:t>Student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 { </a:t>
            </a: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function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Student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($name) {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                          </a:t>
            </a: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$this </a:t>
            </a:r>
            <a:r>
              <a:rPr lang="en-US" dirty="0">
                <a:latin typeface="Courier New"/>
                <a:cs typeface="Courier New"/>
              </a:rPr>
              <a:t>-&gt; 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name 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$name}}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$</a:t>
            </a:r>
            <a:r>
              <a:rPr lang="en-US" dirty="0" err="1">
                <a:solidFill>
                  <a:srgbClr val="5B9BD5"/>
                </a:solidFill>
                <a:latin typeface="Courier New"/>
                <a:cs typeface="Courier New"/>
              </a:rPr>
              <a:t>ali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 = </a:t>
            </a:r>
            <a:r>
              <a:rPr lang="en-US" dirty="0">
                <a:solidFill>
                  <a:schemeClr val="accent1"/>
                </a:solidFill>
                <a:latin typeface="Courier New"/>
                <a:cs typeface="Courier New"/>
              </a:rPr>
              <a:t>new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chemeClr val="accent6"/>
                </a:solidFill>
                <a:latin typeface="Courier New"/>
                <a:cs typeface="Courier New"/>
              </a:rPr>
              <a:t>Student</a:t>
            </a:r>
            <a:r>
              <a:rPr lang="en-US" dirty="0">
                <a:solidFill>
                  <a:srgbClr val="5B9BD5"/>
                </a:solidFill>
                <a:latin typeface="Courier New"/>
                <a:cs typeface="Courier New"/>
              </a:rPr>
              <a:t>(“Ali”)</a:t>
            </a:r>
          </a:p>
          <a:p>
            <a:r>
              <a:rPr lang="en-US" dirty="0"/>
              <a:t>Null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4472C4"/>
                </a:solidFill>
                <a:latin typeface="Courier New"/>
                <a:cs typeface="Courier New"/>
              </a:rPr>
              <a:t>$x = </a:t>
            </a: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null</a:t>
            </a:r>
          </a:p>
          <a:p>
            <a:r>
              <a:rPr lang="en-US" dirty="0"/>
              <a:t>Resource</a:t>
            </a:r>
          </a:p>
          <a:p>
            <a:pPr lvl="1"/>
            <a:r>
              <a:rPr lang="en-US" dirty="0"/>
              <a:t>A resource is a special variable, holding a reference to an external resource (e.g., a database).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5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Functions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435796"/>
              </p:ext>
            </p:extLst>
          </p:nvPr>
        </p:nvGraphicFramePr>
        <p:xfrm>
          <a:off x="838200" y="1825625"/>
          <a:ext cx="10515600" cy="47014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0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991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Description/Example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75" dirty="0" err="1">
                          <a:solidFill>
                            <a:srgbClr val="336699"/>
                          </a:solidFill>
                          <a:effectLst/>
                          <a:latin typeface="Fira Mono Regular for Powerline"/>
                          <a:ea typeface="Times New Roman"/>
                          <a:cs typeface="Times New Roman"/>
                        </a:rPr>
                        <a:t>strlen</a:t>
                      </a:r>
                      <a:endParaRPr lang="en-US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Returns the length of the given string.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D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echo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strlen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A52A2A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"CPIT 405"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); </a:t>
                      </a:r>
                      <a:r>
                        <a:rPr lang="en-US" sz="2000" dirty="0">
                          <a:solidFill>
                            <a:srgbClr val="008000"/>
                          </a:solidFill>
                          <a:effectLst/>
                          <a:latin typeface="Consolas"/>
                          <a:ea typeface="Times New Roman"/>
                          <a:cs typeface="Times New Roman"/>
                        </a:rPr>
                        <a:t>// outputs 8</a:t>
                      </a:r>
                      <a:endParaRPr lang="en-US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-75" dirty="0" err="1">
                          <a:solidFill>
                            <a:srgbClr val="336699"/>
                          </a:solidFill>
                          <a:effectLst/>
                          <a:latin typeface="Fira Mono Regular for Powerline"/>
                          <a:ea typeface="Times New Roman"/>
                          <a:cs typeface="Times New Roman"/>
                        </a:rPr>
                        <a:t>strpos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Find the position of the first occurrence of a substring in a string.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accent5"/>
                        </a:solidFill>
                        <a:effectLst/>
                        <a:latin typeface="Monaco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$x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800" dirty="0">
                          <a:solidFill>
                            <a:srgbClr val="D4D4D4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55A1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“CPIT 201, 305, 405, 498, 499”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echo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strpos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5B9BD5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$x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solidFill>
                            <a:srgbClr val="D4D4D4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55A1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"405"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);</a:t>
                      </a:r>
                      <a:r>
                        <a:rPr lang="en-US" sz="1800" dirty="0">
                          <a:solidFill>
                            <a:srgbClr val="D4D4D4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608B4E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// Outputs 15</a:t>
                      </a:r>
                      <a:endParaRPr lang="en-US" sz="2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pc="-75" dirty="0" err="1">
                          <a:solidFill>
                            <a:srgbClr val="336699"/>
                          </a:solidFill>
                          <a:effectLst/>
                          <a:latin typeface="Fira Mono Regular for Powerline"/>
                          <a:ea typeface="Times New Roman"/>
                          <a:cs typeface="Times New Roman"/>
                        </a:rPr>
                        <a:t>str_replace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Replace all occurrences of the search string with the replacement string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608B4E"/>
                        </a:solidFill>
                        <a:effectLst/>
                        <a:latin typeface="Monaco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608B4E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//outputs "CPIT 405”</a:t>
                      </a:r>
                      <a:endParaRPr lang="en-US" sz="2400" dirty="0">
                        <a:effectLst/>
                        <a:latin typeface="+mn-lt"/>
                        <a:ea typeface="ＭＳ Ｐゴシック"/>
                        <a:cs typeface="Times New Roman"/>
                      </a:endParaRPr>
                    </a:p>
                    <a:p>
                      <a:pPr marL="0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  <a:p>
                      <a:pPr marL="0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echo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str_replace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C55A1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"305", "405", "CPIT 305"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);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pc="-75" dirty="0" err="1">
                          <a:solidFill>
                            <a:srgbClr val="336699"/>
                          </a:solidFill>
                          <a:effectLst/>
                          <a:latin typeface="Fira Mono Regular for Powerline"/>
                          <a:ea typeface="Times New Roman"/>
                          <a:cs typeface="Times New Roman"/>
                        </a:rPr>
                        <a:t>substr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Return part of String</a:t>
                      </a:r>
                    </a:p>
                    <a:p>
                      <a:pPr marL="0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DCDCAA"/>
                        </a:solidFill>
                        <a:effectLst/>
                        <a:latin typeface="Monaco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echo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substr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C55A11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"CPIT"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-2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); </a:t>
                      </a:r>
                      <a:r>
                        <a:rPr lang="en-US" sz="1800" dirty="0">
                          <a:solidFill>
                            <a:srgbClr val="608B4E"/>
                          </a:solidFill>
                          <a:effectLst/>
                          <a:latin typeface="Monaco"/>
                          <a:ea typeface="Times New Roman"/>
                          <a:cs typeface="Times New Roman"/>
                        </a:rPr>
                        <a:t>// outputs "IT”</a:t>
                      </a:r>
                      <a:endParaRPr lang="en-US" sz="2400" dirty="0">
                        <a:effectLst/>
                        <a:latin typeface="+mn-lt"/>
                        <a:ea typeface="ＭＳ Ｐゴシック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457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Constants are global variables whose values can’t be changed</a:t>
            </a:r>
          </a:p>
          <a:p>
            <a:r>
              <a:rPr lang="en-US" dirty="0"/>
              <a:t>To create a constant in PHP, use the </a:t>
            </a:r>
            <a:r>
              <a:rPr lang="en-US" i="1" dirty="0"/>
              <a:t>define() </a:t>
            </a:r>
            <a:r>
              <a:rPr lang="en-US" dirty="0"/>
              <a:t>function:</a:t>
            </a:r>
          </a:p>
          <a:p>
            <a:pPr lvl="1"/>
            <a:r>
              <a:rPr lang="en-US" dirty="0"/>
              <a:t>define(name, value, case-insensitive)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0481" y="3423822"/>
            <a:ext cx="9193175" cy="30367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    define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"TITLE"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"CPIT-405 Fall 2017”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    function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f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 {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TITLE; </a:t>
            </a:r>
            <a:r>
              <a:rPr lang="en-US" sz="20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"CPIT-405 Fall 2017"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}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    f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();</a:t>
            </a:r>
            <a:endParaRPr lang="en-US" sz="20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 ?&gt;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</a:t>
            </a:r>
            <a:endParaRPr lang="en-US" sz="2000" dirty="0">
              <a:ea typeface="ＭＳ Ｐゴシック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5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Operators:</a:t>
            </a:r>
          </a:p>
          <a:p>
            <a:r>
              <a:rPr lang="en-US" dirty="0"/>
              <a:t>$x = 5</a:t>
            </a:r>
          </a:p>
          <a:p>
            <a:r>
              <a:rPr lang="en-US" dirty="0"/>
              <a:t>$y = 2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99885"/>
              </p:ext>
            </p:extLst>
          </p:nvPr>
        </p:nvGraphicFramePr>
        <p:xfrm>
          <a:off x="838200" y="3423822"/>
          <a:ext cx="10342688" cy="28601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85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506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Operator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Result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+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-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*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/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%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Exponentiation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$x</a:t>
                      </a:r>
                      <a:r>
                        <a:rPr lang="en-US" baseline="0" dirty="0"/>
                        <a:t> ** $y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677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Operators are equivalent to JavaScript’s operators.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$x = $y</a:t>
            </a:r>
          </a:p>
          <a:p>
            <a:pPr lvl="1"/>
            <a:r>
              <a:rPr lang="en-US" dirty="0"/>
              <a:t>$x += $y</a:t>
            </a:r>
          </a:p>
          <a:p>
            <a:pPr lvl="1"/>
            <a:r>
              <a:rPr lang="en-US" dirty="0"/>
              <a:t>$x -= $y</a:t>
            </a:r>
          </a:p>
          <a:p>
            <a:pPr lvl="1"/>
            <a:r>
              <a:rPr lang="en-US" dirty="0"/>
              <a:t>$x *= $y</a:t>
            </a:r>
          </a:p>
          <a:p>
            <a:pPr lvl="1"/>
            <a:r>
              <a:rPr lang="en-US" dirty="0"/>
              <a:t>$x /= $y</a:t>
            </a:r>
          </a:p>
          <a:p>
            <a:pPr lvl="1"/>
            <a:r>
              <a:rPr lang="en-US" dirty="0"/>
              <a:t>$x %= $y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36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(III)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 operators are equivalent to JavaScript’s operators.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$x == $y // Equal. It returns true if $x is equal to $y</a:t>
            </a:r>
          </a:p>
          <a:p>
            <a:pPr lvl="1"/>
            <a:r>
              <a:rPr lang="en-US" dirty="0"/>
              <a:t>$x === $y // Identical. It returns true if both $x is equal to $y, and they are of the same type.</a:t>
            </a:r>
          </a:p>
          <a:p>
            <a:pPr lvl="1"/>
            <a:r>
              <a:rPr lang="en-US" dirty="0"/>
              <a:t>$x != $y // Not equal. It returns true if $x is not equal to $y</a:t>
            </a:r>
          </a:p>
          <a:p>
            <a:pPr lvl="1"/>
            <a:r>
              <a:rPr lang="en-US" dirty="0"/>
              <a:t>$x &lt;&gt; $y // Not equal. It returns true if $x is not equal to $y</a:t>
            </a:r>
          </a:p>
          <a:p>
            <a:pPr lvl="1"/>
            <a:r>
              <a:rPr lang="en-US" dirty="0"/>
              <a:t>$x &gt; $y</a:t>
            </a:r>
          </a:p>
          <a:p>
            <a:pPr lvl="1"/>
            <a:r>
              <a:rPr lang="en-US" dirty="0"/>
              <a:t>$x &lt; $y</a:t>
            </a:r>
          </a:p>
          <a:p>
            <a:pPr lvl="1"/>
            <a:r>
              <a:rPr lang="en-US" dirty="0"/>
              <a:t>$x &gt;= $y</a:t>
            </a:r>
          </a:p>
          <a:p>
            <a:pPr lvl="1"/>
            <a:r>
              <a:rPr lang="en-US" dirty="0"/>
              <a:t>$x &lt;= $y</a:t>
            </a:r>
          </a:p>
        </p:txBody>
      </p:sp>
    </p:spTree>
    <p:extLst>
      <p:ext uri="{BB962C8B-B14F-4D97-AF65-F5344CB8AC3E}">
        <p14:creationId xmlns:p14="http://schemas.microsoft.com/office/powerpoint/2010/main" val="2548023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(IV)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concatenation and concatenation  assignment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843983"/>
            <a:ext cx="10663622" cy="3364383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9CDCFE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$x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"CPIT"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9CDCFE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$y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405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"&lt;p&gt;Welcome to 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$x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"-"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$y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"&lt;/p&gt;"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"Welcome to CPIT-405"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9CDCFE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$x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.=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$y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Concatenation assignment. It appends $y to $x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$x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 </a:t>
            </a:r>
            <a:r>
              <a:rPr lang="en-US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"CPIT405"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400" dirty="0">
              <a:ea typeface="ＭＳ Ｐゴシック"/>
              <a:cs typeface="Times New Roman"/>
            </a:endParaRPr>
          </a:p>
          <a:p>
            <a:r>
              <a:rPr lang="en-US" sz="2400" dirty="0">
                <a:ea typeface="ＭＳ Ｐゴシック"/>
                <a:cs typeface="Times New Roman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99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PHP has the following control statements:</a:t>
            </a:r>
          </a:p>
          <a:p>
            <a:pPr lvl="1"/>
            <a:r>
              <a:rPr lang="en-US" dirty="0"/>
              <a:t>if</a:t>
            </a:r>
          </a:p>
          <a:p>
            <a:pPr lvl="1"/>
            <a:r>
              <a:rPr lang="en-US" dirty="0"/>
              <a:t>else</a:t>
            </a:r>
          </a:p>
          <a:p>
            <a:pPr lvl="1"/>
            <a:r>
              <a:rPr lang="en-US" dirty="0" err="1"/>
              <a:t>elseif</a:t>
            </a:r>
            <a:r>
              <a:rPr lang="en-US" dirty="0"/>
              <a:t>/else if</a:t>
            </a:r>
          </a:p>
          <a:p>
            <a:pPr lvl="1"/>
            <a:r>
              <a:rPr lang="en-US" dirty="0"/>
              <a:t>switch</a:t>
            </a:r>
          </a:p>
          <a:p>
            <a:pPr lvl="1"/>
            <a:r>
              <a:rPr lang="en-US" dirty="0"/>
              <a:t>while</a:t>
            </a:r>
          </a:p>
          <a:p>
            <a:pPr lvl="1"/>
            <a:r>
              <a:rPr lang="en-US" dirty="0"/>
              <a:t>do-while</a:t>
            </a:r>
          </a:p>
          <a:p>
            <a:pPr lvl="1"/>
            <a:r>
              <a:rPr lang="en-US" dirty="0"/>
              <a:t>for</a:t>
            </a:r>
          </a:p>
          <a:p>
            <a:pPr lvl="1"/>
            <a:r>
              <a:rPr lang="en-US" dirty="0" err="1"/>
              <a:t>foreach</a:t>
            </a:r>
            <a:endParaRPr lang="en-US" dirty="0"/>
          </a:p>
          <a:p>
            <a:pPr lvl="1"/>
            <a:r>
              <a:rPr lang="en-US" dirty="0"/>
              <a:t>break</a:t>
            </a:r>
          </a:p>
          <a:p>
            <a:pPr lvl="1"/>
            <a:r>
              <a:rPr lang="en-US" dirty="0"/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345201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Server-side scripting</a:t>
            </a:r>
          </a:p>
          <a:p>
            <a:r>
              <a:rPr lang="en-US" dirty="0"/>
              <a:t>PHP Syntax and data types</a:t>
            </a:r>
          </a:p>
          <a:p>
            <a:r>
              <a:rPr lang="en-US" dirty="0"/>
              <a:t>Importing PHP script files</a:t>
            </a:r>
          </a:p>
          <a:p>
            <a:r>
              <a:rPr lang="en-US" dirty="0"/>
              <a:t>Form handling and validation</a:t>
            </a:r>
          </a:p>
          <a:p>
            <a:r>
              <a:rPr lang="en-US" dirty="0"/>
              <a:t>Working with databases</a:t>
            </a:r>
          </a:p>
          <a:p>
            <a:r>
              <a:rPr lang="en-US" dirty="0"/>
              <a:t>Creating a CRUD web app</a:t>
            </a:r>
          </a:p>
          <a:p>
            <a:r>
              <a:rPr lang="en-US" dirty="0"/>
              <a:t>Creating a CRUD RESTful 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83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Statements: if…else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786850"/>
            <a:ext cx="9193175" cy="4390113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dirty="0" err="1">
                <a:solidFill>
                  <a:srgbClr val="DCDCAA"/>
                </a:solidFill>
                <a:latin typeface="Menlo" panose="020B0609030804020204" pitchFamily="49" charset="0"/>
              </a:rPr>
              <a:t>testNum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$a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 {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    $result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</a:t>
            </a:r>
            <a:r>
              <a:rPr lang="en-US" sz="24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’’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if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$a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&gt;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 {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        $result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4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'positive’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  } </a:t>
            </a:r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{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        $result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4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'NOT positive’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  }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return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$result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echo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4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testNum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(-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5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));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ts val="1575"/>
              </a:lnSpc>
            </a:pPr>
            <a:endParaRPr lang="en-US" sz="2400" dirty="0">
              <a:ea typeface="ＭＳ Ｐ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6096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Statements: 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285" y="1825625"/>
            <a:ext cx="11865429" cy="513986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0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2200" b="0" dirty="0">
              <a:solidFill>
                <a:srgbClr val="6A9955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/* The PHP_OS_FAMILY is a predefined constant that holds </a:t>
            </a:r>
          </a:p>
          <a:p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* the operating system family name PHP was built for.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* One of 'Windows', 'BSD', 'Darwin', 'Solaris', 'Linux' or 'Unknown'.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*/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switch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(PHP_OS_FAMILY) {</a:t>
            </a:r>
            <a:endParaRPr lang="en-US" sz="2200" dirty="0">
              <a:solidFill>
                <a:srgbClr val="CCCCCC"/>
              </a:solidFill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case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"Windows"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: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    echo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"You're running Windows"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    break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case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"Darwin"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: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    echo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"You're running macOS"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    break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  default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: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    echo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"You're running "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. PHP_OS_FAMILY);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35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Statements: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6571" y="2075996"/>
            <a:ext cx="11865429" cy="301621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&lt;=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++) {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echo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1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Statements: 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75996"/>
            <a:ext cx="10515600" cy="267765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while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&lt;=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5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 {</a:t>
            </a:r>
            <a:endParaRPr lang="en-US" sz="2400" dirty="0">
              <a:solidFill>
                <a:srgbClr val="CCCCCC"/>
              </a:solidFill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24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echo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++; 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/* prints $</a:t>
            </a:r>
            <a:r>
              <a:rPr lang="en-US" sz="24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then</a:t>
            </a:r>
            <a:r>
              <a:rPr lang="en-US" sz="2400" dirty="0">
                <a:solidFill>
                  <a:srgbClr val="CCCCCC"/>
                </a:solidFill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increments $</a:t>
            </a:r>
            <a:r>
              <a:rPr lang="en-US" sz="24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                 (post-increment) */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43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Statements: do…while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75996"/>
            <a:ext cx="10515600" cy="304698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do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{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echo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++; 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/* prints $</a:t>
            </a:r>
            <a:r>
              <a:rPr lang="en-US" sz="24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then increments $</a:t>
            </a:r>
            <a:r>
              <a:rPr lang="en-US" sz="24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                 (post-increment) */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 </a:t>
            </a:r>
            <a:r>
              <a:rPr lang="en-US" sz="24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while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4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&lt;= </a:t>
            </a:r>
            <a:r>
              <a:rPr lang="en-US" sz="24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5</a:t>
            </a:r>
            <a:r>
              <a:rPr lang="en-US" sz="24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23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check (==) vs Identity check (===)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== compares value with type conversion while === compares value and type with no type conversion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9856" y="2676446"/>
            <a:ext cx="11538857" cy="381642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2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br>
              <a:rPr lang="en-US" sz="2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2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br>
              <a:rPr lang="en-US" sz="2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== value comparison with type conversion.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2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  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bool(true)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'1’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bool(true)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bool(true)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</a:b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=== value and type comparison with no type conversion is done.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2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   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bool(true)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2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'1’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bool(false)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2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var_dump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22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2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22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</a:t>
            </a:r>
            <a:r>
              <a:rPr lang="en-US" sz="22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bool(false)</a:t>
            </a:r>
            <a:endParaRPr lang="en-US" sz="2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028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may use default parameter. 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705924"/>
            <a:ext cx="9193175" cy="27305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</a:p>
          <a:p>
            <a:pPr>
              <a:lnSpc>
                <a:spcPts val="1575"/>
              </a:lnSpc>
            </a:pP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function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set_department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$dept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"IT"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){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return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"&lt;p&gt;Department name: 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$dept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"&lt;/p&gt;"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set_department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'CS'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 </a:t>
            </a:r>
            <a:r>
              <a:rPr lang="en-US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"Department name: CS"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set_department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(); </a:t>
            </a:r>
            <a:r>
              <a:rPr lang="en-US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Outputs "Department name: IT"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400" dirty="0">
              <a:ea typeface="ＭＳ Ｐ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9301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6250" y="2098472"/>
            <a:ext cx="10401353" cy="21749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9CDCFE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$topics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</a:t>
            </a: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array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"HTML"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"CSS"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"JavaScript”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DCDCAA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"I know 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$topics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0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”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$topics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1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", "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$topics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2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].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”.”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r>
              <a:rPr lang="en-US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400" dirty="0">
              <a:ea typeface="ＭＳ Ｐゴシック"/>
              <a:cs typeface="Times New Roman"/>
            </a:endParaRPr>
          </a:p>
          <a:p>
            <a:r>
              <a:rPr lang="en-US" sz="2400" dirty="0">
                <a:ea typeface="ＭＳ Ｐゴシック"/>
                <a:cs typeface="Times New Roman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10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PHP Script Files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save multiple PHP scripts in external files and import them using the </a:t>
            </a:r>
            <a:r>
              <a:rPr lang="en-US" b="1" i="1" dirty="0"/>
              <a:t>include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b="1" i="1" dirty="0"/>
              <a:t>require</a:t>
            </a:r>
            <a:r>
              <a:rPr lang="en-US" i="1" dirty="0"/>
              <a:t> statements: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The difference between the two statements is that </a:t>
            </a:r>
            <a:r>
              <a:rPr lang="en-US" b="1" i="1" dirty="0"/>
              <a:t>require</a:t>
            </a:r>
            <a:r>
              <a:rPr lang="en-US" dirty="0"/>
              <a:t> will  produce an error and stop the script upon failure, while </a:t>
            </a:r>
            <a:r>
              <a:rPr lang="en-US" b="1" i="1" dirty="0"/>
              <a:t>include</a:t>
            </a:r>
            <a:r>
              <a:rPr lang="en-US" i="1" dirty="0"/>
              <a:t> </a:t>
            </a:r>
            <a:r>
              <a:rPr lang="en-US" dirty="0"/>
              <a:t>will result in a warning and the script will continue running.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6251" y="2840387"/>
            <a:ext cx="9922776" cy="19380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br>
              <a:rPr lang="en-US" sz="24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4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</a:t>
            </a:r>
            <a:r>
              <a:rPr lang="en-US" sz="2400" dirty="0" err="1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php</a:t>
            </a: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include</a:t>
            </a: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'./file1.php'</a:t>
            </a: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br>
              <a:rPr lang="en-US" sz="24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4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require</a:t>
            </a: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'./file2.php'</a:t>
            </a: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endParaRPr lang="en-US" sz="3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32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1766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0266-8672-174B-B689-D0EDF196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PHP Script Files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EE392-0CA6-AB45-9C0E-6AF594FCF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also import a PHP script using the </a:t>
            </a:r>
            <a:r>
              <a:rPr lang="en-US" b="1" i="1" dirty="0"/>
              <a:t>include_once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b="1" i="1" dirty="0"/>
              <a:t>require_once</a:t>
            </a:r>
            <a:r>
              <a:rPr lang="en-US" i="1" dirty="0"/>
              <a:t> statements: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Again, both </a:t>
            </a:r>
            <a:r>
              <a:rPr lang="en-US" b="1" dirty="0"/>
              <a:t>include</a:t>
            </a:r>
            <a:r>
              <a:rPr lang="en-US" dirty="0"/>
              <a:t> and </a:t>
            </a:r>
            <a:r>
              <a:rPr lang="en-US" b="1" dirty="0"/>
              <a:t>require</a:t>
            </a:r>
            <a:r>
              <a:rPr lang="en-US" dirty="0"/>
              <a:t> are identical, but they handle errors differently. Include will result in a warning and required in an error.</a:t>
            </a:r>
          </a:p>
          <a:p>
            <a:r>
              <a:rPr lang="en-US" b="1" dirty="0"/>
              <a:t>include_once </a:t>
            </a:r>
            <a:r>
              <a:rPr lang="en-US" dirty="0"/>
              <a:t>and </a:t>
            </a:r>
            <a:r>
              <a:rPr lang="en-US" b="1" dirty="0"/>
              <a:t>require_once </a:t>
            </a:r>
            <a:r>
              <a:rPr lang="en-US" dirty="0"/>
              <a:t>is also similar except PHP will check if the file has already been included/required, then it won’t include/require it again.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5FA0AF-CB37-5446-88F7-FE3F2B285DE3}"/>
              </a:ext>
            </a:extLst>
          </p:cNvPr>
          <p:cNvSpPr txBox="1"/>
          <p:nvPr/>
        </p:nvSpPr>
        <p:spPr>
          <a:xfrm>
            <a:off x="2852923" y="2273228"/>
            <a:ext cx="7055005" cy="1960793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b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include_once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'./file1.php'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b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require_once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'./file2.php'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 </a:t>
            </a:r>
            <a:endParaRPr lang="en-US" sz="22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886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Server-side Scripting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Server-side scripting is a technique used in web development that involves running a script on the web server.</a:t>
            </a:r>
          </a:p>
          <a:p>
            <a:r>
              <a:rPr lang="en-US" dirty="0"/>
              <a:t>The server-side script enables you to make your web application more dynamic with a full access to the file system (e.g., store and retrieve from a database).</a:t>
            </a:r>
          </a:p>
          <a:p>
            <a:r>
              <a:rPr lang="en-US" dirty="0"/>
              <a:t>Unlike client-side scripting, server-side scripting hides the source code from client applications.</a:t>
            </a:r>
          </a:p>
          <a:p>
            <a:r>
              <a:rPr lang="en-US" dirty="0"/>
              <a:t>The script often results in HTML sent back to the client or produces a structured response (JSON) for each client’s request.</a:t>
            </a:r>
          </a:p>
        </p:txBody>
      </p:sp>
    </p:spTree>
    <p:extLst>
      <p:ext uri="{BB962C8B-B14F-4D97-AF65-F5344CB8AC3E}">
        <p14:creationId xmlns:p14="http://schemas.microsoft.com/office/powerpoint/2010/main" val="319776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PHP is often used to handle HTML forms submitted by the user</a:t>
            </a:r>
          </a:p>
          <a:p>
            <a:r>
              <a:rPr lang="en-US" dirty="0"/>
              <a:t>This includes server-side form validation for security and application reasons</a:t>
            </a:r>
          </a:p>
          <a:p>
            <a:r>
              <a:rPr lang="en-US" dirty="0"/>
              <a:t>There are two PHP </a:t>
            </a:r>
            <a:r>
              <a:rPr lang="en-US" dirty="0" err="1"/>
              <a:t>superglobals</a:t>
            </a:r>
            <a:r>
              <a:rPr lang="en-US" dirty="0"/>
              <a:t> used to collect HTML form data: $_POST and $_GET</a:t>
            </a:r>
          </a:p>
          <a:p>
            <a:r>
              <a:rPr lang="en-US" dirty="0"/>
              <a:t>Both $_POST and $_GET contain an array of form data in name and value pairs</a:t>
            </a:r>
          </a:p>
          <a:p>
            <a:r>
              <a:rPr lang="en-US" dirty="0"/>
              <a:t>$_GET is used when form data is passed to PHP via URL parameters</a:t>
            </a:r>
          </a:p>
          <a:p>
            <a:r>
              <a:rPr lang="en-US" dirty="0"/>
              <a:t>$_POST is used when form data is passed to PHP via the HTTP POST method</a:t>
            </a:r>
          </a:p>
        </p:txBody>
      </p:sp>
    </p:spTree>
    <p:extLst>
      <p:ext uri="{BB962C8B-B14F-4D97-AF65-F5344CB8AC3E}">
        <p14:creationId xmlns:p14="http://schemas.microsoft.com/office/powerpoint/2010/main" val="4003786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Handling: GET </a:t>
            </a:r>
            <a:r>
              <a:rPr lang="en-US" dirty="0" err="1"/>
              <a:t>vs</a:t>
            </a:r>
            <a:r>
              <a:rPr lang="en-US" dirty="0"/>
              <a:t> POST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HTTP methods are often used for submitting and receiving data between the client and the server: HTTP GET and HTTP POST</a:t>
            </a:r>
          </a:p>
          <a:p>
            <a:r>
              <a:rPr lang="en-US" dirty="0"/>
              <a:t>GET</a:t>
            </a:r>
          </a:p>
          <a:p>
            <a:pPr lvl="1"/>
            <a:r>
              <a:rPr lang="en-US" dirty="0"/>
              <a:t>Often used to request data from the server</a:t>
            </a:r>
          </a:p>
          <a:p>
            <a:pPr lvl="1"/>
            <a:r>
              <a:rPr lang="en-US" dirty="0"/>
              <a:t>URL contains query string (e.g., ?name=CPIT)</a:t>
            </a:r>
          </a:p>
          <a:p>
            <a:pPr lvl="1"/>
            <a:r>
              <a:rPr lang="en-US" dirty="0"/>
              <a:t>Query string is sent in the URL of the HTTP GET request</a:t>
            </a:r>
          </a:p>
          <a:p>
            <a:pPr lvl="1"/>
            <a:r>
              <a:rPr lang="en-US" dirty="0"/>
              <a:t>URL example: http://</a:t>
            </a:r>
            <a:r>
              <a:rPr lang="en-US" dirty="0" err="1"/>
              <a:t>example.com</a:t>
            </a:r>
            <a:r>
              <a:rPr lang="en-US" dirty="0"/>
              <a:t>/</a:t>
            </a:r>
            <a:r>
              <a:rPr lang="en-US" dirty="0" err="1"/>
              <a:t>my_form.php?name</a:t>
            </a:r>
            <a:r>
              <a:rPr lang="en-US" dirty="0"/>
              <a:t>=</a:t>
            </a:r>
            <a:r>
              <a:rPr lang="en-US" dirty="0" err="1"/>
              <a:t>CPIT&amp;number</a:t>
            </a:r>
            <a:r>
              <a:rPr lang="en-US" dirty="0"/>
              <a:t>=405</a:t>
            </a:r>
          </a:p>
          <a:p>
            <a:pPr lvl="1"/>
            <a:r>
              <a:rPr lang="en-US" dirty="0"/>
              <a:t>The URL of the request is often added to the browser’s history</a:t>
            </a:r>
          </a:p>
          <a:p>
            <a:pPr lvl="1"/>
            <a:r>
              <a:rPr lang="en-US" dirty="0"/>
              <a:t>GET requests should be only used to retrieve data from the server and NOT submitting data especially sensitive data</a:t>
            </a:r>
          </a:p>
        </p:txBody>
      </p:sp>
    </p:spTree>
    <p:extLst>
      <p:ext uri="{BB962C8B-B14F-4D97-AF65-F5344CB8AC3E}">
        <p14:creationId xmlns:p14="http://schemas.microsoft.com/office/powerpoint/2010/main" val="2018488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Handling: GET </a:t>
            </a:r>
            <a:r>
              <a:rPr lang="en-US" dirty="0" err="1"/>
              <a:t>vs</a:t>
            </a:r>
            <a:r>
              <a:rPr lang="en-US" dirty="0"/>
              <a:t> POST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</a:t>
            </a:r>
          </a:p>
          <a:p>
            <a:pPr lvl="1"/>
            <a:r>
              <a:rPr lang="en-US" dirty="0"/>
              <a:t>Often used to submit data from the client to the server.</a:t>
            </a:r>
          </a:p>
          <a:p>
            <a:pPr lvl="1"/>
            <a:r>
              <a:rPr lang="en-US" dirty="0"/>
              <a:t>Query string is not sent in the URL of the HTTP POST request</a:t>
            </a:r>
          </a:p>
          <a:p>
            <a:pPr lvl="1"/>
            <a:r>
              <a:rPr lang="en-US" dirty="0"/>
              <a:t>Form data is sent in the body of the POST request</a:t>
            </a:r>
          </a:p>
          <a:p>
            <a:pPr lvl="1"/>
            <a:r>
              <a:rPr lang="en-US" dirty="0"/>
              <a:t>Request example: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URL of the POST request is not added to the browser’s history</a:t>
            </a:r>
          </a:p>
          <a:p>
            <a:pPr lvl="1"/>
            <a:r>
              <a:rPr lang="en-US" dirty="0"/>
              <a:t>Reloading the page will result in re-submitting the data to the server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3020" y="3513638"/>
            <a:ext cx="6146405" cy="153407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b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Monaco"/>
                <a:ea typeface="Times New Roman"/>
                <a:cs typeface="Times New Roman"/>
              </a:rPr>
            </a:b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Monaco"/>
                <a:ea typeface="Times New Roman"/>
                <a:cs typeface="Times New Roman"/>
              </a:rPr>
              <a:t>POST</a:t>
            </a: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Monaco"/>
                <a:ea typeface="Times New Roman"/>
                <a:cs typeface="Times New Roman"/>
              </a:rPr>
              <a:t>/courses/</a:t>
            </a:r>
            <a:r>
              <a:rPr lang="en-US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Monaco"/>
                <a:ea typeface="Times New Roman"/>
                <a:cs typeface="Times New Roman"/>
              </a:rPr>
              <a:t>add_course.php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HTTP/1.1</a:t>
            </a:r>
            <a:endParaRPr lang="en-US" sz="2400" dirty="0">
              <a:ea typeface="ＭＳ Ｐゴシック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dirty="0">
              <a:solidFill>
                <a:srgbClr val="9CDCFE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8FAADC"/>
                </a:solidFill>
                <a:latin typeface="Monaco"/>
                <a:ea typeface="Times New Roman"/>
                <a:cs typeface="Times New Roman"/>
              </a:rPr>
              <a:t>HOST: </a:t>
            </a:r>
            <a:r>
              <a:rPr lang="en-US" dirty="0" err="1">
                <a:solidFill>
                  <a:srgbClr val="FFE699"/>
                </a:solidFill>
                <a:latin typeface="Monaco"/>
                <a:ea typeface="Times New Roman"/>
                <a:cs typeface="Times New Roman"/>
              </a:rPr>
              <a:t>example.com</a:t>
            </a:r>
            <a:br>
              <a:rPr lang="en-US" dirty="0">
                <a:solidFill>
                  <a:srgbClr val="FFE699"/>
                </a:solidFill>
                <a:latin typeface="Monaco"/>
                <a:ea typeface="Times New Roman"/>
                <a:cs typeface="Times New Roman"/>
              </a:rPr>
            </a:br>
            <a:endParaRPr lang="en-US" dirty="0">
              <a:solidFill>
                <a:srgbClr val="FFE699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course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dirty="0" err="1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cpit</a:t>
            </a:r>
            <a:r>
              <a:rPr lang="en-US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&amp;number</a:t>
            </a:r>
            <a:r>
              <a:rPr lang="en-US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=405</a:t>
            </a:r>
            <a:endParaRPr lang="en-US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400" dirty="0">
                <a:ea typeface="ＭＳ Ｐゴシック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759594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Handling: Example (</a:t>
            </a:r>
            <a:r>
              <a:rPr lang="en-US" dirty="0" err="1"/>
              <a:t>index.html</a:t>
            </a:r>
            <a:r>
              <a:rPr lang="en-US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5572E6-DFAC-D84C-AF46-66B98ED5E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406BF80-D038-FE43-A37A-892CEEF02531}"/>
              </a:ext>
            </a:extLst>
          </p:cNvPr>
          <p:cNvSpPr txBox="1">
            <a:spLocks/>
          </p:cNvSpPr>
          <p:nvPr/>
        </p:nvSpPr>
        <p:spPr>
          <a:xfrm>
            <a:off x="471055" y="1825625"/>
            <a:ext cx="11402289" cy="5019644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form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id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myForm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action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myform.php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method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"post"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for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userNameInput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User name: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input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"text"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id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userNameInput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"uname"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for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emailInput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E-mail: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input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"email"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id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emailInput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"email"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for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passwordInput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Password: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label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input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"password"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id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 err="1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passwordInput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"pw"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input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"submit"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value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"signup"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form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06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Handling: Example (</a:t>
            </a:r>
            <a:r>
              <a:rPr lang="en-US" dirty="0" err="1"/>
              <a:t>myform.php</a:t>
            </a:r>
            <a:r>
              <a:rPr lang="en-US" dirty="0"/>
              <a:t>)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83211" y="1782395"/>
            <a:ext cx="11825578" cy="29238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body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Thank you, 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&lt;?php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echo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$_POST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"uname"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?&gt;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 for signing up!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Please check your email: 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&lt;?php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echo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$_POST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US" sz="24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"email"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] 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?&gt;</a:t>
            </a: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to complete registration and confirm your email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&lt;/</a:t>
            </a:r>
            <a:r>
              <a:rPr lang="en-US" sz="24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body</a:t>
            </a:r>
            <a:r>
              <a:rPr lang="en-US" sz="2400" dirty="0">
                <a:solidFill>
                  <a:srgbClr val="80808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59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elements in HTML forms should be validated both on client and server sides.</a:t>
            </a:r>
          </a:p>
          <a:p>
            <a:r>
              <a:rPr lang="en-US" dirty="0"/>
              <a:t>Client–side validation is done using JavaScript</a:t>
            </a:r>
          </a:p>
          <a:p>
            <a:pPr lvl="1"/>
            <a:r>
              <a:rPr lang="en-US" dirty="0"/>
              <a:t>Provide better user experience/feedback to the user</a:t>
            </a:r>
          </a:p>
          <a:p>
            <a:pPr lvl="1"/>
            <a:r>
              <a:rPr lang="en-US" dirty="0"/>
              <a:t>Users can see errors immediately as they enter the form</a:t>
            </a:r>
          </a:p>
          <a:p>
            <a:pPr lvl="1"/>
            <a:r>
              <a:rPr lang="en-US" dirty="0"/>
              <a:t>But you should not rely or trust client-side validation</a:t>
            </a:r>
          </a:p>
          <a:p>
            <a:pPr lvl="1"/>
            <a:r>
              <a:rPr lang="en-US" dirty="0"/>
              <a:t>Client-side validation can be easily bypassed and manipulated </a:t>
            </a:r>
          </a:p>
          <a:p>
            <a:r>
              <a:rPr lang="en-US" dirty="0"/>
              <a:t>Server-side validation must be always done for all forms</a:t>
            </a:r>
          </a:p>
          <a:p>
            <a:pPr lvl="1"/>
            <a:r>
              <a:rPr lang="en-US" dirty="0"/>
              <a:t>Perform input validation and sanitization on the server to protect against malicious data (e.g., SQL injection).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2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(client-side)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HTML5 validation attributes: type and required</a:t>
            </a:r>
          </a:p>
          <a:p>
            <a:r>
              <a:rPr lang="en-US" dirty="0"/>
              <a:t>Email: &lt;input type="text" type="email" name="email" email&gt;&lt;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Or using JavaScript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24480" y="2310534"/>
            <a:ext cx="11565738" cy="50270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b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Email: </a:t>
            </a:r>
            <a:r>
              <a:rPr lang="en-US" sz="2400" dirty="0">
                <a:solidFill>
                  <a:srgbClr val="808080"/>
                </a:solidFill>
                <a:latin typeface="Menlo" charset="0"/>
                <a:ea typeface="Times New Roman" charset="0"/>
                <a:cs typeface="Arial" charset="0"/>
              </a:rPr>
              <a:t>&lt;</a:t>
            </a: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input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"text"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"email"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name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=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"email"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required</a:t>
            </a:r>
            <a:r>
              <a:rPr lang="en-US" sz="2400" dirty="0">
                <a:solidFill>
                  <a:srgbClr val="808080"/>
                </a:solidFill>
                <a:latin typeface="Menlo" charset="0"/>
                <a:ea typeface="Times New Roman" charset="0"/>
                <a:cs typeface="Arial" charset="0"/>
              </a:rPr>
              <a:t>&gt;</a:t>
            </a:r>
            <a:endParaRPr lang="en-US" sz="2400" dirty="0">
              <a:latin typeface="Calibri" charset="0"/>
              <a:ea typeface="Calibri" charset="0"/>
              <a:cs typeface="Arial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78494" y="3337036"/>
            <a:ext cx="11457709" cy="348608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n-US" sz="2600" dirty="0">
                <a:solidFill>
                  <a:srgbClr val="569CD6"/>
                </a:solidFill>
                <a:latin typeface="Menlo" charset="0"/>
              </a:rPr>
            </a:br>
            <a:r>
              <a:rPr lang="en-US" sz="2600" dirty="0">
                <a:solidFill>
                  <a:srgbClr val="569CD6"/>
                </a:solidFill>
                <a:latin typeface="Menlo" charset="0"/>
              </a:rPr>
              <a:t>var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2600" dirty="0">
                <a:solidFill>
                  <a:srgbClr val="9CDCFE"/>
                </a:solidFill>
                <a:latin typeface="Menlo" charset="0"/>
              </a:rPr>
              <a:t>uname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2600" dirty="0" err="1">
                <a:solidFill>
                  <a:srgbClr val="9CDCFE"/>
                </a:solidFill>
                <a:latin typeface="Menlo" charset="0"/>
              </a:rPr>
              <a:t>document</a:t>
            </a:r>
            <a:r>
              <a:rPr lang="en-US" sz="2600" dirty="0" err="1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2600" dirty="0" err="1">
                <a:solidFill>
                  <a:srgbClr val="9CDCFE"/>
                </a:solidFill>
                <a:latin typeface="Menlo" charset="0"/>
              </a:rPr>
              <a:t>forms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[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</a:t>
            </a:r>
            <a:r>
              <a:rPr lang="en-US" sz="2600" dirty="0" err="1">
                <a:solidFill>
                  <a:srgbClr val="CE9178"/>
                </a:solidFill>
                <a:latin typeface="Menlo" charset="0"/>
              </a:rPr>
              <a:t>myForm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][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"username"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].</a:t>
            </a:r>
            <a:r>
              <a:rPr lang="en-US" sz="2600" dirty="0">
                <a:solidFill>
                  <a:srgbClr val="9CDCFE"/>
                </a:solidFill>
                <a:latin typeface="Menlo" charset="0"/>
              </a:rPr>
              <a:t>value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586C0"/>
                </a:solidFill>
                <a:latin typeface="Menlo" charset="0"/>
              </a:rPr>
              <a:t>  if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(</a:t>
            </a:r>
            <a:r>
              <a:rPr lang="en-US" sz="2600" dirty="0">
                <a:solidFill>
                  <a:srgbClr val="9CDCFE"/>
                </a:solidFill>
                <a:latin typeface="Menlo" charset="0"/>
              </a:rPr>
              <a:t>uname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&amp;&amp; </a:t>
            </a:r>
            <a:r>
              <a:rPr lang="en-US" sz="2600" dirty="0" err="1">
                <a:solidFill>
                  <a:srgbClr val="9CDCFE"/>
                </a:solidFill>
                <a:latin typeface="Menlo" charset="0"/>
              </a:rPr>
              <a:t>uname</a:t>
            </a:r>
            <a:r>
              <a:rPr lang="en-US" sz="2600" dirty="0" err="1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2600" dirty="0" err="1">
                <a:solidFill>
                  <a:srgbClr val="DCDCAA"/>
                </a:solidFill>
                <a:latin typeface="Menlo" charset="0"/>
              </a:rPr>
              <a:t>trim</a:t>
            </a:r>
            <a:r>
              <a:rPr lang="en-US" sz="2600" dirty="0">
                <a:solidFill>
                  <a:schemeClr val="bg1"/>
                </a:solidFill>
                <a:latin typeface="Menlo" charset="0"/>
              </a:rPr>
              <a:t>()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== 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""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) {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CDCFE"/>
                </a:solidFill>
                <a:latin typeface="Menlo" charset="0"/>
              </a:rPr>
              <a:t>     </a:t>
            </a:r>
            <a:r>
              <a:rPr lang="en-US" sz="2600" dirty="0" err="1">
                <a:solidFill>
                  <a:srgbClr val="9CDCFE"/>
                </a:solidFill>
                <a:latin typeface="Menlo" charset="0"/>
              </a:rPr>
              <a:t>document</a:t>
            </a:r>
            <a:r>
              <a:rPr lang="en-US" sz="2600" dirty="0" err="1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2600" dirty="0" err="1">
                <a:solidFill>
                  <a:srgbClr val="DCDCAA"/>
                </a:solidFill>
                <a:latin typeface="Menlo" charset="0"/>
              </a:rPr>
              <a:t>getElementById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</a:t>
            </a:r>
            <a:r>
              <a:rPr lang="en-US" sz="2600" dirty="0" err="1">
                <a:solidFill>
                  <a:srgbClr val="CE9178"/>
                </a:solidFill>
                <a:latin typeface="Menlo" charset="0"/>
              </a:rPr>
              <a:t>errorSection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).</a:t>
            </a:r>
            <a:r>
              <a:rPr lang="en-US" sz="2600" dirty="0" err="1">
                <a:solidFill>
                  <a:srgbClr val="9CDCFE"/>
                </a:solidFill>
                <a:latin typeface="Menlo" charset="0"/>
              </a:rPr>
              <a:t>innerText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= </a:t>
            </a:r>
            <a:br>
              <a:rPr lang="en-US" sz="2600" dirty="0">
                <a:solidFill>
                  <a:srgbClr val="D4D4D4"/>
                </a:solidFill>
                <a:latin typeface="Menlo" charset="0"/>
              </a:rPr>
            </a:b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                               </a:t>
            </a:r>
            <a:r>
              <a:rPr lang="en-US" sz="2600" dirty="0">
                <a:solidFill>
                  <a:srgbClr val="CE9178"/>
                </a:solidFill>
                <a:latin typeface="Menlo" charset="0"/>
              </a:rPr>
              <a:t>"username is required"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586C0"/>
                </a:solidFill>
                <a:latin typeface="Menlo" charset="0"/>
              </a:rPr>
              <a:t>     return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2600" dirty="0">
                <a:solidFill>
                  <a:srgbClr val="569CD6"/>
                </a:solidFill>
                <a:latin typeface="Menlo" charset="0"/>
              </a:rPr>
              <a:t>false</a:t>
            </a:r>
            <a:r>
              <a:rPr lang="en-US" sz="2600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D4D4D4"/>
                </a:solidFill>
                <a:latin typeface="Menlo" charset="0"/>
              </a:rPr>
              <a:t>  }</a:t>
            </a:r>
            <a:br>
              <a:rPr lang="en-US" sz="2600" dirty="0">
                <a:solidFill>
                  <a:srgbClr val="D4D4D4"/>
                </a:solidFill>
                <a:latin typeface="Menlo" charset="0"/>
              </a:rPr>
            </a:br>
            <a:endParaRPr lang="en-US" sz="2600" dirty="0">
              <a:solidFill>
                <a:srgbClr val="D4D4D4"/>
              </a:solidFill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265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(server-side I)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98351" y="1579966"/>
            <a:ext cx="11402289" cy="4693593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569CD6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&lt;?php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6A9955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 Clean the input (remove whitespaces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6A9955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 and strip unnecessary characters.)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trim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$_POST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US" sz="23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"email"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]);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stripslashes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htmlspecialchars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6A9955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 Validate the input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C586C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filter_var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300" dirty="0">
                <a:solidFill>
                  <a:srgbClr val="9CDCFE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$email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 FILTER_VALIDATE_EMAIL)) {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echo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"Valid email address."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} </a:t>
            </a:r>
            <a:r>
              <a:rPr lang="en-US" sz="2300" dirty="0">
                <a:solidFill>
                  <a:srgbClr val="C586C0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else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{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n-US" sz="2300" dirty="0">
                <a:solidFill>
                  <a:srgbClr val="DCDCAA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echo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CE9178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"Invalid email address."</a:t>
            </a: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enlo" panose="020B06090308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82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(server-side 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 may be validated using PHP built-in functions:</a:t>
            </a:r>
          </a:p>
          <a:p>
            <a:pPr lvl="1"/>
            <a:r>
              <a:rPr lang="en-US" dirty="0" err="1"/>
              <a:t>filter_var</a:t>
            </a:r>
            <a:r>
              <a:rPr lang="en-US" dirty="0"/>
              <a:t>() uses a set of predefined filters</a:t>
            </a:r>
          </a:p>
          <a:p>
            <a:pPr lvl="1"/>
            <a:r>
              <a:rPr lang="en-US" dirty="0" err="1"/>
              <a:t>preg_match</a:t>
            </a:r>
            <a:r>
              <a:rPr lang="en-US" dirty="0"/>
              <a:t>() performs regular expression matching</a:t>
            </a:r>
          </a:p>
          <a:p>
            <a:r>
              <a:rPr lang="en-US" dirty="0"/>
              <a:t>Third-party libraries are also available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2"/>
              </a:rPr>
              <a:t>https://github.com/Respect/Validation</a:t>
            </a:r>
            <a:endParaRPr lang="en-US" dirty="0"/>
          </a:p>
          <a:p>
            <a:pPr lvl="1"/>
            <a:r>
              <a:rPr lang="en-US" dirty="0"/>
              <a:t>In some cases, it is better to use a library that has been rigorously tested in the wild than writing your own regular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0790769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0A3059-A78F-679A-D01D-E457BDE9B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PHP MySQL </a:t>
            </a:r>
            <a:br>
              <a:rPr lang="en-US" dirty="0"/>
            </a:br>
            <a:r>
              <a:rPr lang="en-US" dirty="0"/>
              <a:t>CRUD Web Application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A4E8986-F262-7CB8-0937-C75AA3F4D9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Create, Read, Update, and Delete (CRUD)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PHP is a server-side or backend scripting language</a:t>
            </a:r>
          </a:p>
          <a:p>
            <a:r>
              <a:rPr lang="en-US" dirty="0"/>
              <a:t>PHP Stands for the recursive acronym Hypertext Preprocessor</a:t>
            </a:r>
          </a:p>
          <a:p>
            <a:r>
              <a:rPr lang="en-US" dirty="0"/>
              <a:t>PHP version 1.0 released in 1995</a:t>
            </a:r>
          </a:p>
          <a:p>
            <a:r>
              <a:rPr lang="en-US" dirty="0"/>
              <a:t>PHP 8.x is the current stable release</a:t>
            </a:r>
          </a:p>
          <a:p>
            <a:r>
              <a:rPr lang="en-US" dirty="0"/>
              <a:t>PHP code may be embedded into HTML and saved as a .php file</a:t>
            </a:r>
          </a:p>
          <a:p>
            <a:r>
              <a:rPr lang="en-US" dirty="0"/>
              <a:t>Large-scale web applications are written in PHP such as Wikipedia, WordPress, </a:t>
            </a:r>
            <a:r>
              <a:rPr lang="en-US" dirty="0" err="1"/>
              <a:t>Etsy</a:t>
            </a:r>
            <a:r>
              <a:rPr lang="en-US" dirty="0"/>
              <a:t>, </a:t>
            </a:r>
            <a:r>
              <a:rPr lang="en-US" dirty="0" err="1"/>
              <a:t>Tumblr</a:t>
            </a:r>
            <a:r>
              <a:rPr lang="en-US" dirty="0"/>
              <a:t>, and Facebook*</a:t>
            </a:r>
          </a:p>
          <a:p>
            <a:r>
              <a:rPr lang="en-US" dirty="0"/>
              <a:t>Many PHP web frameworks (e.g., </a:t>
            </a:r>
            <a:r>
              <a:rPr lang="en-US" dirty="0" err="1"/>
              <a:t>Laravel</a:t>
            </a:r>
            <a:r>
              <a:rPr lang="en-US" dirty="0"/>
              <a:t>, </a:t>
            </a:r>
            <a:r>
              <a:rPr lang="en-US" dirty="0" err="1"/>
              <a:t>Symfony</a:t>
            </a:r>
            <a:r>
              <a:rPr lang="en-US" dirty="0"/>
              <a:t>, </a:t>
            </a:r>
            <a:r>
              <a:rPr lang="en-US" dirty="0" err="1"/>
              <a:t>CodeIgniter</a:t>
            </a:r>
            <a:r>
              <a:rPr lang="en-US" dirty="0"/>
              <a:t>, Slim, and </a:t>
            </a:r>
            <a:r>
              <a:rPr lang="en-US" dirty="0" err="1"/>
              <a:t>CakePHP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* Facebook uses a derived PHP implementation called Hack for the </a:t>
            </a:r>
            <a:r>
              <a:rPr lang="en-US" sz="2000" dirty="0" err="1"/>
              <a:t>HipHop</a:t>
            </a:r>
            <a:r>
              <a:rPr lang="en-US" sz="2000" dirty="0"/>
              <a:t> Virtual Machine (HHVM)</a:t>
            </a:r>
          </a:p>
        </p:txBody>
      </p:sp>
    </p:spTree>
    <p:extLst>
      <p:ext uri="{BB962C8B-B14F-4D97-AF65-F5344CB8AC3E}">
        <p14:creationId xmlns:p14="http://schemas.microsoft.com/office/powerpoint/2010/main" val="6493120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CRUD Web App in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CRUD stands for </a:t>
            </a:r>
            <a:r>
              <a:rPr lang="en-US" b="1" u="sng" dirty="0"/>
              <a:t>C</a:t>
            </a:r>
            <a:r>
              <a:rPr lang="en-US" dirty="0"/>
              <a:t>reate, </a:t>
            </a:r>
            <a:r>
              <a:rPr lang="en-US" b="1" u="sng" dirty="0"/>
              <a:t>R</a:t>
            </a:r>
            <a:r>
              <a:rPr lang="en-US" dirty="0"/>
              <a:t>ead, </a:t>
            </a:r>
            <a:r>
              <a:rPr lang="en-US" b="1" u="sng" dirty="0"/>
              <a:t>U</a:t>
            </a:r>
            <a:r>
              <a:rPr lang="en-US" dirty="0"/>
              <a:t>pdate, and </a:t>
            </a:r>
            <a:r>
              <a:rPr lang="en-US" b="1" u="sng" dirty="0"/>
              <a:t>D</a:t>
            </a:r>
            <a:r>
              <a:rPr lang="en-US" dirty="0"/>
              <a:t>elete</a:t>
            </a:r>
          </a:p>
          <a:p>
            <a:r>
              <a:rPr lang="en-US" dirty="0"/>
              <a:t>We will create a simple “To Do” app in PHP that communicates with a MySQL database</a:t>
            </a:r>
          </a:p>
          <a:p>
            <a:r>
              <a:rPr lang="en-US" dirty="0"/>
              <a:t>The server-side code will make a connection to the database server</a:t>
            </a:r>
          </a:p>
          <a:p>
            <a:r>
              <a:rPr lang="en-US" dirty="0"/>
              <a:t>The client application sends requests to create, retrieve, update, and delete items</a:t>
            </a:r>
          </a:p>
          <a:p>
            <a:r>
              <a:rPr lang="en-US" dirty="0"/>
              <a:t>The server-side code will handle all CRUD requests using PHP and communicates with our MySQL database and returns html to the client.</a:t>
            </a:r>
          </a:p>
        </p:txBody>
      </p:sp>
    </p:spTree>
    <p:extLst>
      <p:ext uri="{BB962C8B-B14F-4D97-AF65-F5344CB8AC3E}">
        <p14:creationId xmlns:p14="http://schemas.microsoft.com/office/powerpoint/2010/main" val="8132297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85F1A2-32EF-B333-E821-6E89565F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Warning!</a:t>
            </a:r>
          </a:p>
        </p:txBody>
      </p:sp>
      <p:sp>
        <p:nvSpPr>
          <p:cNvPr id="2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F61A98C-2C75-2143-DAAE-3729FE908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Embedding PHP in HTML is bad!!</a:t>
            </a:r>
          </a:p>
          <a:p>
            <a:r>
              <a:rPr lang="en-US" sz="2200" dirty="0"/>
              <a:t>It breaks the fundamental concept of “separation of concerns”.</a:t>
            </a:r>
          </a:p>
          <a:p>
            <a:r>
              <a:rPr lang="en-US" sz="2200" dirty="0"/>
              <a:t>Server logic should not be mixed with presentation code (HTML)</a:t>
            </a:r>
          </a:p>
          <a:p>
            <a:r>
              <a:rPr lang="en-US" sz="2200" dirty="0"/>
              <a:t>This example is only for demonstration purposes.</a:t>
            </a:r>
          </a:p>
          <a:p>
            <a:r>
              <a:rPr lang="en-US" sz="2200" dirty="0"/>
              <a:t>What we should do instead is have our PHP server code communicates with the database and return JSON to the client.</a:t>
            </a:r>
          </a:p>
          <a:p>
            <a:pPr lvl="1"/>
            <a:r>
              <a:rPr lang="en-US" sz="1800" dirty="0"/>
              <a:t>We will see this right after this demo.</a:t>
            </a:r>
          </a:p>
          <a:p>
            <a:endParaRPr lang="en-US" sz="2200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2741D78A-7F1F-F067-75CA-147CD9C2B3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4" r="27402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12229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To Do List Web App</a:t>
            </a:r>
          </a:p>
        </p:txBody>
      </p:sp>
      <p:pic>
        <p:nvPicPr>
          <p:cNvPr id="6" name="Content Placeholder 5" descr="Screen Shot 2017-12-14 at 2.23.5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1" b="27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807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 to the database server using the command line or a GUI tool (e.g., PHP admin)</a:t>
            </a:r>
          </a:p>
          <a:p>
            <a:r>
              <a:rPr lang="en-US" dirty="0"/>
              <a:t>Command Line Interface (CLI)</a:t>
            </a:r>
          </a:p>
          <a:p>
            <a:pPr lvl="1"/>
            <a:r>
              <a:rPr lang="en-US" dirty="0"/>
              <a:t>$ </a:t>
            </a:r>
            <a:r>
              <a:rPr lang="en-US" dirty="0" err="1"/>
              <a:t>mysql</a:t>
            </a:r>
            <a:r>
              <a:rPr lang="en-US" dirty="0"/>
              <a:t> –u username –p</a:t>
            </a:r>
          </a:p>
          <a:p>
            <a:r>
              <a:rPr lang="en-US" dirty="0"/>
              <a:t>Create a database with the following table and columns: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15334"/>
              </p:ext>
            </p:extLst>
          </p:nvPr>
        </p:nvGraphicFramePr>
        <p:xfrm>
          <a:off x="1202659" y="4322763"/>
          <a:ext cx="96850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7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MEDIUMINT(9)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</a:t>
                      </a:r>
                      <a:r>
                        <a:rPr lang="en-US" baseline="0" dirty="0"/>
                        <a:t>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auto_increment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VARCHAR(255)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date_added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TINYINT(1)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472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Database in MySQL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71055" y="1825625"/>
            <a:ext cx="11402289" cy="409240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Menlo" charset="0"/>
              </a:rPr>
              <a:t>CREATE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DATABASE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D4D4D4"/>
                </a:solidFill>
                <a:latin typeface="Menlo" charset="0"/>
              </a:rPr>
              <a:t>todo_db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Menlo" charset="0"/>
              </a:rPr>
              <a:t>USE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D4D4D4"/>
                </a:solidFill>
                <a:latin typeface="Menlo" charset="0"/>
              </a:rPr>
              <a:t>todo_db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Menlo" charset="0"/>
              </a:rPr>
              <a:t>CREATE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TABLE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D4D4D4"/>
                </a:solidFill>
                <a:latin typeface="Menlo" charset="0"/>
              </a:rPr>
              <a:t>todo_task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>       id MEDIUMINT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NOT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NULL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AUTO_INCREMENT, </a:t>
            </a: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>       task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VARCHAR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dirty="0">
                <a:solidFill>
                  <a:srgbClr val="B5CEA8"/>
                </a:solidFill>
                <a:latin typeface="Menlo" charset="0"/>
              </a:rPr>
              <a:t>255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)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NOT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NULL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>       </a:t>
            </a:r>
            <a:r>
              <a:rPr lang="en-US" dirty="0" err="1">
                <a:solidFill>
                  <a:srgbClr val="D4D4D4"/>
                </a:solidFill>
                <a:latin typeface="Menlo" charset="0"/>
              </a:rPr>
              <a:t>date_added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DATETIME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NOT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NULL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>       done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TINYINT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dirty="0">
                <a:solidFill>
                  <a:srgbClr val="B5CEA8"/>
                </a:solidFill>
                <a:latin typeface="Menlo" charset="0"/>
              </a:rPr>
              <a:t>1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)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NOT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NULL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DEFAULT </a:t>
            </a:r>
            <a:r>
              <a:rPr lang="en-US" dirty="0">
                <a:solidFill>
                  <a:srgbClr val="B5CEA8"/>
                </a:solidFill>
                <a:latin typeface="Menlo" charset="0"/>
              </a:rPr>
              <a:t>0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Menlo" charset="0"/>
              </a:rPr>
              <a:t>       PRIMARY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KEY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(id));</a:t>
            </a:r>
          </a:p>
        </p:txBody>
      </p:sp>
    </p:spTree>
    <p:extLst>
      <p:ext uri="{BB962C8B-B14F-4D97-AF65-F5344CB8AC3E}">
        <p14:creationId xmlns:p14="http://schemas.microsoft.com/office/powerpoint/2010/main" val="1650770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Database in MySQL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71055" y="1825625"/>
            <a:ext cx="11402289" cy="392261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b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100" dirty="0" err="1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mysql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&gt; DESCRIBE </a:t>
            </a:r>
            <a:r>
              <a:rPr lang="en-US" sz="2100" dirty="0" err="1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todo_task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;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+</a:t>
            </a:r>
            <a:r>
              <a:rPr lang="en-US" sz="21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------------+--------------+------+-----+---------+----------------+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| Field 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Type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Null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Key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| Default | Extra          |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+</a:t>
            </a:r>
            <a:r>
              <a:rPr lang="en-US" sz="21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------------+--------------+------+-----+---------+----------------+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| id         | </a:t>
            </a:r>
            <a:r>
              <a:rPr lang="en-US" sz="2100" dirty="0" err="1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mediumint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100" dirty="0">
                <a:solidFill>
                  <a:srgbClr val="B5CEA8"/>
                </a:solidFill>
                <a:latin typeface="Menlo" charset="0"/>
                <a:ea typeface="Times New Roman" charset="0"/>
                <a:cs typeface="Arial" charset="0"/>
              </a:rPr>
              <a:t>9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NO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| PRI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NULL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| </a:t>
            </a:r>
            <a:r>
              <a:rPr lang="en-US" sz="2100" dirty="0" err="1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auto_increment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|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| task  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varchar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100" dirty="0">
                <a:solidFill>
                  <a:srgbClr val="B5CEA8"/>
                </a:solidFill>
                <a:latin typeface="Menlo" charset="0"/>
                <a:ea typeface="Times New Roman" charset="0"/>
                <a:cs typeface="Arial" charset="0"/>
              </a:rPr>
              <a:t>255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NO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|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NULL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|                |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| </a:t>
            </a:r>
            <a:r>
              <a:rPr lang="en-US" sz="2100" dirty="0" err="1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date_added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| </a:t>
            </a:r>
            <a:r>
              <a:rPr lang="en-US" sz="2100" dirty="0" err="1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datetime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NO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|  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NULL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|                |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| done       | </a:t>
            </a:r>
            <a:r>
              <a:rPr lang="en-US" sz="2100" dirty="0" err="1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tinyint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100" dirty="0">
                <a:solidFill>
                  <a:srgbClr val="B5CEA8"/>
                </a:solidFill>
                <a:latin typeface="Menlo" charset="0"/>
                <a:ea typeface="Times New Roman" charset="0"/>
                <a:cs typeface="Arial" charset="0"/>
              </a:rPr>
              <a:t>1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   | </a:t>
            </a:r>
            <a:r>
              <a:rPr lang="en-US" sz="21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NO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|     | </a:t>
            </a:r>
            <a:r>
              <a:rPr lang="en-US" sz="2100" dirty="0">
                <a:solidFill>
                  <a:srgbClr val="B5CEA8"/>
                </a:solidFill>
                <a:latin typeface="Menlo" charset="0"/>
                <a:ea typeface="Times New Roman" charset="0"/>
                <a:cs typeface="Arial" charset="0"/>
              </a:rPr>
              <a:t>0</a:t>
            </a: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      |                |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1575"/>
              </a:lnSpc>
              <a:spcAft>
                <a:spcPts val="0"/>
              </a:spcAft>
              <a:buNone/>
            </a:pPr>
            <a:r>
              <a:rPr lang="en-US" sz="21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+</a:t>
            </a:r>
            <a:r>
              <a:rPr lang="en-US" sz="21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------------+--------------+------+-----+---------+----------------+</a:t>
            </a:r>
            <a:endParaRPr lang="en-US" sz="21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100" dirty="0">
                <a:latin typeface="Calibri" charset="0"/>
                <a:ea typeface="Calibri" charset="0"/>
                <a:cs typeface="Arial" charset="0"/>
              </a:rPr>
              <a:t> </a:t>
            </a:r>
          </a:p>
          <a:p>
            <a:pPr marL="0" indent="0">
              <a:lnSpc>
                <a:spcPts val="1575"/>
              </a:lnSpc>
              <a:buNone/>
            </a:pPr>
            <a:endParaRPr lang="en-US" sz="2100" dirty="0">
              <a:latin typeface="Calibri" charset="0"/>
              <a:ea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18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the Database </a:t>
            </a:r>
            <a:r>
              <a:rPr lang="en-US" sz="3600" dirty="0"/>
              <a:t>(</a:t>
            </a:r>
            <a:r>
              <a:rPr lang="en-US" sz="3600" dirty="0" err="1"/>
              <a:t>db_connection.php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71055" y="1520821"/>
            <a:ext cx="11860988" cy="469359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569CD6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&lt;?php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</a:t>
            </a:r>
            <a:r>
              <a:rPr lang="en-US" sz="2300" dirty="0" err="1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servername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"localhost"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$username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 err="1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db_user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$password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 err="1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db_pw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$database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 err="1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todo_db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6A9955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// Create connection object and connect to the database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$conn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sz="2300" dirty="0">
                <a:solidFill>
                  <a:srgbClr val="569CD6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new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2300" dirty="0" err="1">
                <a:solidFill>
                  <a:srgbClr val="4EC9B0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mysqli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</a:t>
            </a:r>
            <a:r>
              <a:rPr lang="en-US" sz="2300" dirty="0" err="1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servername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$username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$password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$database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);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6A9955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// Check connection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C586C0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(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$conn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-&gt;</a:t>
            </a:r>
            <a:r>
              <a:rPr lang="en-US" sz="2300" dirty="0" err="1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connect_error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) {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sz="2300" dirty="0">
                <a:solidFill>
                  <a:srgbClr val="C586C0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die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2300" dirty="0">
                <a:solidFill>
                  <a:srgbClr val="CE9178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"Connection failed: "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 . </a:t>
            </a:r>
            <a:r>
              <a:rPr lang="en-US" sz="2300" dirty="0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$conn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-&gt;</a:t>
            </a:r>
            <a:r>
              <a:rPr lang="en-US" sz="2300" dirty="0" err="1">
                <a:solidFill>
                  <a:srgbClr val="9CDCFE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connect_error</a:t>
            </a: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);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D4D4D4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solidFill>
                  <a:srgbClr val="569CD6"/>
                </a:solidFill>
                <a:latin typeface="Monaco" pitchFamily="2" charset="77"/>
                <a:ea typeface="Times New Roman" panose="02020603050405020304" pitchFamily="18" charset="0"/>
                <a:cs typeface="Courier New" panose="02070309020205020404" pitchFamily="49" charset="0"/>
              </a:rPr>
              <a:t>?&gt;</a:t>
            </a:r>
            <a:endParaRPr lang="en-US" sz="2300" dirty="0">
              <a:latin typeface="Monaco" pitchFamily="2" charset="77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7418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database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database connection object defined in </a:t>
            </a:r>
            <a:r>
              <a:rPr lang="en-US" dirty="0" err="1"/>
              <a:t>db_connection.php</a:t>
            </a:r>
            <a:r>
              <a:rPr lang="en-US" dirty="0"/>
              <a:t> in any other webpage using </a:t>
            </a:r>
            <a:r>
              <a:rPr lang="en-US" dirty="0" err="1"/>
              <a:t>require_once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Now, the conn object can be accessed anywhere in the PHP script that required it: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705275"/>
            <a:ext cx="10131630" cy="861774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br>
              <a:rPr lang="en-US" sz="2400" dirty="0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 err="1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require_once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'./</a:t>
            </a:r>
            <a:r>
              <a:rPr lang="en-US" sz="2400" dirty="0" err="1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db_connection.php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'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);</a:t>
            </a:r>
            <a:b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</a:br>
            <a:endParaRPr lang="en-US" sz="2000" dirty="0">
              <a:latin typeface="Calibri" charset="0"/>
              <a:ea typeface="Calibri" charset="0"/>
              <a:cs typeface="Arial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87186" y="4784446"/>
            <a:ext cx="10131630" cy="99001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br>
              <a:rPr lang="en-US" sz="20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0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$GLOBALS</a:t>
            </a:r>
            <a:r>
              <a:rPr lang="en-US" sz="20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[</a:t>
            </a:r>
            <a:r>
              <a:rPr lang="en-US" sz="20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'conn'</a:t>
            </a:r>
            <a:r>
              <a:rPr lang="en-US" sz="20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]</a:t>
            </a: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endParaRPr lang="en-US" sz="2000" dirty="0">
              <a:latin typeface="Calibri" charset="0"/>
              <a:ea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536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618"/>
            <a:ext cx="10515600" cy="1325563"/>
          </a:xfrm>
        </p:spPr>
        <p:txBody>
          <a:bodyPr/>
          <a:lstStyle/>
          <a:p>
            <a:r>
              <a:rPr lang="en-US" dirty="0"/>
              <a:t>Retrieving data from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9614" y="1203529"/>
            <a:ext cx="11832771" cy="556338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function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get_all_todos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</a:t>
            </a: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{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$query_stmt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SELECT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 err="1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id,task,date_added,done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FROM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tasks 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WHERE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done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0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$response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$GLOBALS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'conn'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]-&gt;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query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$query_stmt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0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if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(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$response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&amp;&amp;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$response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0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num_rows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&gt; </a:t>
            </a:r>
            <a:r>
              <a:rPr lang="en-US" sz="2000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0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'&lt;ul id="my-list"&gt;'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</a:t>
            </a:r>
            <a:r>
              <a:rPr lang="en-US" sz="20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while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(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$row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$response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0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fetch_array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()) {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"&lt;li&gt;"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'&lt;input type="checkbox"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b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b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            "name="</a:t>
            </a:r>
            <a:r>
              <a:rPr lang="en-US" sz="2000" dirty="0" err="1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checkBoxList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[]"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  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“value="'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$row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"id"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].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'"&gt;&lt;span&gt;'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.</a:t>
            </a: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  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$row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"task"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].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"&lt;/span&gt;&lt;/li&gt;"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}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 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'&lt;/ul&gt;'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} </a:t>
            </a:r>
            <a:r>
              <a:rPr lang="en-US" sz="20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else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{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'&lt;h2&gt;Your </a:t>
            </a:r>
            <a:r>
              <a:rPr lang="en-US" sz="2000" dirty="0" err="1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ToDo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list is empty!&lt;/h2&gt;’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;}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</a:t>
            </a:r>
            <a:endParaRPr lang="en-US" sz="20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112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 into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take proper precautions when inserting data into MySQL.</a:t>
            </a:r>
          </a:p>
          <a:p>
            <a:r>
              <a:rPr lang="en-US" dirty="0"/>
              <a:t>Input data should be validated and sanitized before attempting to insert data into your database.</a:t>
            </a:r>
          </a:p>
          <a:p>
            <a:r>
              <a:rPr lang="en-US" dirty="0"/>
              <a:t>SQL injection is a popular attack method for adversaries where an attack inserts SQL code in form fields (e.g., “; OR ‘1’=‘1’”)</a:t>
            </a:r>
          </a:p>
          <a:p>
            <a:r>
              <a:rPr lang="en-US" dirty="0"/>
              <a:t>The PHP’s MySQL driver extension provides a mechanism called “prepared statements” to create MySQL insert statements that are not prone to SQL injection</a:t>
            </a:r>
          </a:p>
          <a:p>
            <a:r>
              <a:rPr lang="en-US" dirty="0"/>
              <a:t>Use the prepare method to create your Insert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3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a local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will need to install the following:</a:t>
            </a:r>
          </a:p>
          <a:p>
            <a:r>
              <a:rPr lang="en-US" dirty="0"/>
              <a:t>A web server (e.g., Apache HTTP Server)</a:t>
            </a:r>
          </a:p>
          <a:p>
            <a:pPr lvl="1"/>
            <a:r>
              <a:rPr lang="en-US" dirty="0">
                <a:hlinkClick r:id="rId2"/>
              </a:rPr>
              <a:t>https://httpd.apache.org</a:t>
            </a:r>
            <a:endParaRPr lang="en-US" dirty="0"/>
          </a:p>
          <a:p>
            <a:r>
              <a:rPr lang="en-US" dirty="0"/>
              <a:t>PHP, current stable version 8.2</a:t>
            </a:r>
          </a:p>
          <a:p>
            <a:pPr lvl="1"/>
            <a:r>
              <a:rPr lang="en-US" dirty="0">
                <a:hlinkClick r:id="rId3"/>
              </a:rPr>
              <a:t>http://php.net</a:t>
            </a:r>
            <a:endParaRPr lang="en-US" dirty="0"/>
          </a:p>
          <a:p>
            <a:r>
              <a:rPr lang="en-US" dirty="0"/>
              <a:t>MySQL Community Server or </a:t>
            </a:r>
            <a:r>
              <a:rPr lang="en-US" dirty="0" err="1"/>
              <a:t>MariaDB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https://dev.mysql.com/downloads/mysql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https://mariadb.org</a:t>
            </a:r>
            <a:endParaRPr lang="en-US" dirty="0"/>
          </a:p>
          <a:p>
            <a:r>
              <a:rPr lang="en-US" dirty="0"/>
              <a:t>Alternatively, you can install a solution stack such as XAMPP.</a:t>
            </a:r>
          </a:p>
          <a:p>
            <a:r>
              <a:rPr lang="en-US" dirty="0"/>
              <a:t>Postman is a full-featured HTTP client for working with APIs</a:t>
            </a:r>
          </a:p>
          <a:p>
            <a:pPr lvl="1"/>
            <a:r>
              <a:rPr lang="en-US" dirty="0">
                <a:hlinkClick r:id="rId6"/>
              </a:rPr>
              <a:t>https://www.postman.com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3296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 into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98120" y="1450068"/>
            <a:ext cx="11595759" cy="535018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b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function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insert_task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$task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){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// use prepared statement to protect against SQL injections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b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</a:t>
            </a:r>
            <a:r>
              <a:rPr lang="en-US" sz="2400" dirty="0" err="1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insert_stmt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=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$GLOBALS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[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'conn'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]-&gt;</a:t>
            </a:r>
            <a:r>
              <a:rPr lang="en-US" sz="2400" dirty="0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prepare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"</a:t>
            </a: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INSERT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 </a:t>
            </a: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INTO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 tasks </a:t>
            </a:r>
            <a:b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</a:br>
            <a:b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(task, </a:t>
            </a:r>
            <a:r>
              <a:rPr lang="en-US" sz="2400" dirty="0" err="1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date_added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, done) </a:t>
            </a: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VALUES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(?, </a:t>
            </a:r>
            <a:r>
              <a:rPr lang="en-US" sz="2400" dirty="0">
                <a:solidFill>
                  <a:srgbClr val="569CD6"/>
                </a:solidFill>
                <a:latin typeface="Menlo" charset="0"/>
                <a:ea typeface="Times New Roman" charset="0"/>
                <a:cs typeface="Arial" charset="0"/>
              </a:rPr>
              <a:t>now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(),</a:t>
            </a:r>
            <a:r>
              <a:rPr lang="en-US" sz="2400" dirty="0">
                <a:solidFill>
                  <a:srgbClr val="B5CEA8"/>
                </a:solidFill>
                <a:latin typeface="Menlo" charset="0"/>
                <a:ea typeface="Times New Roman" charset="0"/>
                <a:cs typeface="Arial" charset="0"/>
              </a:rPr>
              <a:t>0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);"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);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br>
              <a:rPr lang="en-US" sz="2400" dirty="0">
                <a:solidFill>
                  <a:srgbClr val="C586C0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C586C0"/>
                </a:solidFill>
                <a:latin typeface="Menlo" charset="0"/>
                <a:ea typeface="Times New Roman" charset="0"/>
                <a:cs typeface="Arial" charset="0"/>
              </a:rPr>
              <a:t>if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</a:t>
            </a:r>
            <a:r>
              <a:rPr lang="en-US" sz="2400" dirty="0" err="1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insert_stmt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){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// Bind our variable to the prepared statement as a parameter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buNone/>
            </a:pP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</a:t>
            </a:r>
            <a:r>
              <a:rPr lang="en-US" sz="2400" dirty="0" err="1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insert_stmt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-&gt;</a:t>
            </a:r>
            <a:r>
              <a:rPr lang="en-US" sz="2400" dirty="0" err="1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bind_param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</a:t>
            </a:r>
            <a:r>
              <a:rPr lang="en-US" sz="2400" dirty="0">
                <a:solidFill>
                  <a:srgbClr val="CE9178"/>
                </a:solidFill>
                <a:latin typeface="Menlo" charset="0"/>
                <a:ea typeface="Times New Roman" charset="0"/>
                <a:cs typeface="Arial" charset="0"/>
              </a:rPr>
              <a:t>"s"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, </a:t>
            </a: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$task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); </a:t>
            </a:r>
            <a:b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</a:br>
            <a:b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</a:t>
            </a:r>
            <a:r>
              <a:rPr lang="en-US" sz="2400" dirty="0" err="1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insert_statement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-&gt;</a:t>
            </a:r>
            <a:r>
              <a:rPr lang="en-US" sz="2400" dirty="0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execute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();</a:t>
            </a:r>
            <a:br>
              <a:rPr lang="en-US" sz="2000" dirty="0">
                <a:latin typeface="Calibri" charset="0"/>
                <a:ea typeface="Calibri" charset="0"/>
                <a:cs typeface="Arial" charset="0"/>
              </a:rPr>
            </a:br>
            <a:br>
              <a:rPr lang="en-US" sz="2400" dirty="0">
                <a:solidFill>
                  <a:srgbClr val="C586C0"/>
                </a:solidFill>
                <a:latin typeface="Menlo" charset="0"/>
                <a:ea typeface="Times New Roman" charset="0"/>
                <a:cs typeface="Arial" charset="0"/>
              </a:rPr>
            </a:br>
            <a:r>
              <a:rPr lang="en-US" sz="2400" dirty="0">
                <a:solidFill>
                  <a:srgbClr val="608B4E"/>
                </a:solidFill>
                <a:latin typeface="Menlo" charset="0"/>
                <a:ea typeface="Times New Roman" charset="0"/>
                <a:cs typeface="Arial" charset="0"/>
              </a:rPr>
              <a:t>// close the prepared statement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$</a:t>
            </a:r>
            <a:r>
              <a:rPr lang="en-US" sz="2400" dirty="0" err="1">
                <a:solidFill>
                  <a:srgbClr val="9CDCFE"/>
                </a:solidFill>
                <a:latin typeface="Menlo" charset="0"/>
                <a:ea typeface="Times New Roman" charset="0"/>
                <a:cs typeface="Arial" charset="0"/>
              </a:rPr>
              <a:t>insert_stmt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-&gt;</a:t>
            </a:r>
            <a:r>
              <a:rPr lang="en-US" sz="2400" dirty="0">
                <a:solidFill>
                  <a:srgbClr val="DCDCAA"/>
                </a:solidFill>
                <a:latin typeface="Menlo" charset="0"/>
                <a:ea typeface="Times New Roman" charset="0"/>
                <a:cs typeface="Arial" charset="0"/>
              </a:rPr>
              <a:t>close</a:t>
            </a: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();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  <a:p>
            <a:pPr marL="0" indent="0">
              <a:lnSpc>
                <a:spcPts val="2025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D4D4D4"/>
                </a:solidFill>
                <a:latin typeface="Menlo" charset="0"/>
                <a:ea typeface="Times New Roman" charset="0"/>
                <a:cs typeface="Arial" charset="0"/>
              </a:rPr>
              <a:t>}</a:t>
            </a:r>
            <a:endParaRPr lang="en-US" sz="2000" dirty="0">
              <a:latin typeface="Calibri" charset="0"/>
              <a:ea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824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Data in MySQL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57890" y="1435805"/>
            <a:ext cx="11402289" cy="536653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Iterate through a list of ids of the </a:t>
            </a:r>
            <a:r>
              <a:rPr lang="en-US" sz="2200" dirty="0" err="1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todo</a:t>
            </a:r>
            <a: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 items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function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mark_as_done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checkBoxList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 err="1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foreach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checkBoxList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as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$value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 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$GLOBALS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'conn'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prepare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UPDATE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tasks 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SET 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+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b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                                        </a:t>
            </a:r>
            <a:b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                                       "done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B5CEA8"/>
                </a:solidFill>
                <a:latin typeface="Monaco"/>
                <a:ea typeface="Times New Roman"/>
                <a:cs typeface="Times New Roman"/>
              </a:rPr>
              <a:t>1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WHERE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id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?"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if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-&gt;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bind_param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"s"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$value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if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(!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execute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 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print_r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'Error: 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.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-&gt;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err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return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}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update_stmt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close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}}}</a:t>
            </a:r>
            <a:endParaRPr lang="en-US" sz="22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47718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Data from MySQL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57890" y="1410655"/>
            <a:ext cx="11402289" cy="523765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function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delete_item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checkBoxList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200" dirty="0" err="1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foreach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checkBoxList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as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$value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create a prepared update statement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indent="0">
              <a:lnSpc>
                <a:spcPts val="1575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=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$GLOBALS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[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'conn'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]-&gt;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prepare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DELETE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FROM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tasks</a:t>
            </a:r>
            <a:r>
              <a:rPr lang="en-US" sz="24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400" dirty="0"/>
              <a:t> 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+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</a:t>
            </a:r>
            <a:b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                </a:t>
            </a:r>
            <a:b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                                            </a:t>
            </a:r>
            <a:r>
              <a:rPr lang="en-US" sz="24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</a:t>
            </a:r>
            <a:r>
              <a:rPr lang="en-US" sz="2400" dirty="0"/>
              <a:t> </a:t>
            </a:r>
            <a:r>
              <a:rPr lang="en-US" sz="22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WHERE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id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 ?"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if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bind_param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"s"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,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$value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if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(!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execute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()) {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</a:t>
            </a:r>
            <a:r>
              <a:rPr lang="en-US" sz="2200" dirty="0" err="1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print_r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</a:t>
            </a:r>
            <a:r>
              <a:rPr lang="en-US" sz="22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'Error : '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.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err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   </a:t>
            </a:r>
            <a:r>
              <a:rPr lang="en-US" sz="2200" dirty="0">
                <a:solidFill>
                  <a:srgbClr val="C586C0"/>
                </a:solidFill>
                <a:latin typeface="Monaco"/>
                <a:ea typeface="Times New Roman"/>
                <a:cs typeface="Times New Roman"/>
              </a:rPr>
              <a:t>return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}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608B4E"/>
                </a:solidFill>
                <a:latin typeface="Monaco"/>
                <a:ea typeface="Times New Roman"/>
                <a:cs typeface="Times New Roman"/>
              </a:rPr>
              <a:t>// close the prepared statement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marR="0" indent="0">
              <a:lnSpc>
                <a:spcPts val="1575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</a:b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   </a:t>
            </a:r>
            <a:r>
              <a:rPr lang="en-US" sz="22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$</a:t>
            </a:r>
            <a:r>
              <a:rPr lang="en-US" sz="2200" dirty="0" err="1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delete_stmt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-&gt;</a:t>
            </a:r>
            <a:r>
              <a:rPr lang="en-US" sz="22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close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();</a:t>
            </a:r>
            <a:endParaRPr lang="en-US" sz="2200" dirty="0">
              <a:latin typeface="Cambria"/>
              <a:ea typeface="ＭＳ 明朝"/>
              <a:cs typeface="Times New Roman"/>
            </a:endParaRPr>
          </a:p>
          <a:p>
            <a:pPr marL="0" indent="0">
              <a:lnSpc>
                <a:spcPts val="1575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</a:t>
            </a:r>
            <a:r>
              <a:rPr lang="en-US" sz="2200" dirty="0">
                <a:latin typeface="Cambria"/>
                <a:ea typeface="ＭＳ 明朝"/>
                <a:cs typeface="Times New Roman"/>
              </a:rPr>
              <a:t> </a:t>
            </a:r>
            <a:r>
              <a:rPr lang="en-US" sz="22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} }</a:t>
            </a:r>
            <a:endParaRPr lang="en-US" sz="22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0448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0073A7-6001-B5DA-376B-40F48886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BBA45-3B34-6298-0F62-737027B02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0830" y="4619624"/>
            <a:ext cx="5806874" cy="103822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hlinkClick r:id="rId2"/>
              </a:rPr>
              <a:t>https://gitlab.com/kalharbi/todo-php-mysql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394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CRUD app is now 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 to the complete source code at:</a:t>
            </a:r>
          </a:p>
          <a:p>
            <a:pPr lvl="1"/>
            <a:r>
              <a:rPr lang="en-US" dirty="0">
                <a:hlinkClick r:id="rId2"/>
              </a:rPr>
              <a:t>https://gitlab.com/kalharbi/todo-php-mysql</a:t>
            </a:r>
            <a:endParaRPr lang="en-US" dirty="0"/>
          </a:p>
          <a:p>
            <a:r>
              <a:rPr lang="en-US" dirty="0"/>
              <a:t>Next, fork the repository and add additional features:</a:t>
            </a:r>
          </a:p>
          <a:p>
            <a:pPr lvl="1"/>
            <a:r>
              <a:rPr lang="en-US" dirty="0"/>
              <a:t>Add a button to mark all items/tasks as done</a:t>
            </a:r>
          </a:p>
          <a:p>
            <a:pPr lvl="1"/>
            <a:r>
              <a:rPr lang="en-US" dirty="0"/>
              <a:t>Group the items by the date they were added on (e.g., today, last week, etc.)</a:t>
            </a:r>
          </a:p>
          <a:p>
            <a:pPr lvl="1"/>
            <a:r>
              <a:rPr lang="en-US" dirty="0"/>
              <a:t>Show the tasks that were marked as done in a different web page</a:t>
            </a:r>
          </a:p>
        </p:txBody>
      </p:sp>
    </p:spTree>
    <p:extLst>
      <p:ext uri="{BB962C8B-B14F-4D97-AF65-F5344CB8AC3E}">
        <p14:creationId xmlns:p14="http://schemas.microsoft.com/office/powerpoint/2010/main" val="4560515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F26EE-C054-6DE2-E101-091DAEFFE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More on SQL injection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86E8A-9619-E70A-4ABF-C2400718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1" y="1809541"/>
            <a:ext cx="10909643" cy="6874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xkcd.com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/327/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artoon of two people&#10;&#10;Description automatically generated with low confidence">
            <a:extLst>
              <a:ext uri="{FF2B5EF4-FFF2-40B4-BE49-F238E27FC236}">
                <a16:creationId xmlns:a16="http://schemas.microsoft.com/office/drawing/2014/main" id="{FA32718B-22FC-EA14-8B20-2E0A243AA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2651009"/>
            <a:ext cx="11548872" cy="355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047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ABAA-1548-407C-9C7C-5F83C66E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More on SQL injection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EFF0-C740-C0F4-C571-DB7A8B668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Prepared/Parameterized statements are used to execute SQL statements with high efficiency and protect against SQL injections.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7CA2B-3DF4-3A40-B34B-E2F4B54F7900}"/>
              </a:ext>
            </a:extLst>
          </p:cNvPr>
          <p:cNvSpPr txBox="1">
            <a:spLocks/>
          </p:cNvSpPr>
          <p:nvPr/>
        </p:nvSpPr>
        <p:spPr>
          <a:xfrm>
            <a:off x="525483" y="2695169"/>
            <a:ext cx="11402289" cy="4030399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&lt;?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php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$conn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Menlo" panose="020B0609030804020204" pitchFamily="49" charset="0"/>
              </a:rPr>
              <a:t>mysqli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 err="1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example.com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"user"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"password"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"database"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// Prepared statement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stmt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$conn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-&gt;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prepare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INSERT INTO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tasks (task, </a:t>
            </a:r>
            <a:r>
              <a:rPr lang="en-US" sz="1600" b="0" dirty="0" err="1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date_added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, done)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VALUES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(?, ?, ?)"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task_var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'buy milk'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date_var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date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'Y-m-d </a:t>
            </a:r>
            <a:r>
              <a:rPr lang="en-US" sz="1600" b="0" dirty="0" err="1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H:i:s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time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());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done_var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stmt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-&gt;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bind_param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 err="1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ssi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task_var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date_var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done_var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); 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/* "</a:t>
            </a:r>
            <a:r>
              <a:rPr lang="en-US" sz="16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ssi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" means that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6A9955"/>
                </a:solidFill>
                <a:latin typeface="Menlo" panose="020B0609030804020204" pitchFamily="49" charset="0"/>
              </a:rPr>
              <a:t>                                                            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task_var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is bound as a String,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                                                           $</a:t>
            </a:r>
            <a:r>
              <a:rPr lang="en-US" sz="16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date_var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as a string, and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                                                           $</a:t>
            </a:r>
            <a:r>
              <a:rPr lang="en-US" sz="1600" b="0" dirty="0" err="1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done_var</a:t>
            </a:r>
            <a:r>
              <a:rPr lang="en-US" sz="1600" b="0" dirty="0">
                <a:solidFill>
                  <a:srgbClr val="6A9955"/>
                </a:solidFill>
                <a:effectLst/>
                <a:latin typeface="Menlo" panose="020B0609030804020204" pitchFamily="49" charset="0"/>
              </a:rPr>
              <a:t> as an integer</a:t>
            </a:r>
            <a:endParaRPr lang="en-US" sz="16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lnSpc>
                <a:spcPts val="1575"/>
              </a:lnSpc>
              <a:spcBef>
                <a:spcPts val="0"/>
              </a:spcBef>
              <a:buNone/>
            </a:pPr>
            <a:endParaRPr lang="en-US" sz="22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51201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FC5B52-E26F-E3CB-12A6-CC2296E9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6" y="817109"/>
            <a:ext cx="11440884" cy="2852737"/>
          </a:xfrm>
        </p:spPr>
        <p:txBody>
          <a:bodyPr/>
          <a:lstStyle/>
          <a:p>
            <a:r>
              <a:rPr lang="en-US" dirty="0"/>
              <a:t>CRUD REST API with PHP &amp; MariaDB</a:t>
            </a:r>
          </a:p>
        </p:txBody>
      </p:sp>
    </p:spTree>
    <p:extLst>
      <p:ext uri="{BB962C8B-B14F-4D97-AF65-F5344CB8AC3E}">
        <p14:creationId xmlns:p14="http://schemas.microsoft.com/office/powerpoint/2010/main" val="40802781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A8DB-3199-A0DD-F35D-B2590717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CRUD REST API with PHP &amp; MariaDB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B3B3C-EAD9-4AAB-4E20-BEAF4433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create a RESTful API in PHP that communicates with the database and returns JSON to the client.</a:t>
            </a:r>
          </a:p>
          <a:p>
            <a:r>
              <a:rPr lang="en-US" dirty="0"/>
              <a:t>The API will have the following endpoints: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POST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/create </a:t>
            </a:r>
            <a:r>
              <a:rPr lang="en-US" dirty="0"/>
              <a:t>Create a new </a:t>
            </a:r>
            <a:r>
              <a:rPr lang="en-US" dirty="0" err="1"/>
              <a:t>ToDo</a:t>
            </a:r>
            <a:r>
              <a:rPr lang="en-US" dirty="0"/>
              <a:t> item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readAll.php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Get all </a:t>
            </a:r>
            <a:r>
              <a:rPr lang="en-US" dirty="0" err="1"/>
              <a:t>Todos</a:t>
            </a: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Get a single </a:t>
            </a:r>
            <a:r>
              <a:rPr lang="en-US" dirty="0" err="1"/>
              <a:t>Todo</a:t>
            </a:r>
            <a:r>
              <a:rPr lang="en-US" dirty="0"/>
              <a:t> item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PUT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/update </a:t>
            </a:r>
            <a:r>
              <a:rPr lang="en-US" dirty="0"/>
              <a:t>Update a </a:t>
            </a:r>
            <a:r>
              <a:rPr lang="en-US" dirty="0" err="1"/>
              <a:t>ToDo</a:t>
            </a:r>
            <a:r>
              <a:rPr lang="en-US" dirty="0"/>
              <a:t> item by its id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/delete </a:t>
            </a:r>
            <a:r>
              <a:rPr lang="en-US" dirty="0"/>
              <a:t>Delete a </a:t>
            </a:r>
            <a:r>
              <a:rPr lang="en-US" dirty="0" err="1"/>
              <a:t>ToDo</a:t>
            </a:r>
            <a:r>
              <a:rPr lang="en-US" dirty="0"/>
              <a:t> item by its id</a:t>
            </a:r>
          </a:p>
        </p:txBody>
      </p:sp>
    </p:spTree>
    <p:extLst>
      <p:ext uri="{BB962C8B-B14F-4D97-AF65-F5344CB8AC3E}">
        <p14:creationId xmlns:p14="http://schemas.microsoft.com/office/powerpoint/2010/main" val="33330670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F9D44-078B-1794-F05B-C72415DD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 with PHP &amp; MariaDB [Video]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E2AC59E1-9709-0E86-8BF2-5E930C6CFE9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4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DBC0-CB41-2FB4-FAB4-2019457A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PHP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6C694-CD6A-6C03-815D-0D22D4897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your PHP code is inside an HTML page, then you need a web server that can be configured to execute PHP scripts such as Apache web server httpd, or PHP’s built in web server: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may also execute PHP scripts using the </a:t>
            </a:r>
            <a:r>
              <a:rPr lang="en-US" dirty="0" err="1"/>
              <a:t>php</a:t>
            </a:r>
            <a:r>
              <a:rPr lang="en-US" dirty="0"/>
              <a:t> command line: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551C66-796A-E4FE-5782-B78EFBC7786D}"/>
              </a:ext>
            </a:extLst>
          </p:cNvPr>
          <p:cNvSpPr txBox="1"/>
          <p:nvPr/>
        </p:nvSpPr>
        <p:spPr>
          <a:xfrm>
            <a:off x="2351313" y="5032375"/>
            <a:ext cx="6455229" cy="40011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Monaco"/>
                <a:ea typeface="Times New Roman"/>
                <a:cs typeface="Times New Roman"/>
              </a:rPr>
              <a:t>php</a:t>
            </a:r>
            <a:r>
              <a:rPr lang="en-US" sz="2000" dirty="0">
                <a:solidFill>
                  <a:schemeClr val="bg1"/>
                </a:solidFill>
                <a:latin typeface="Monaco"/>
                <a:ea typeface="Times New Roman"/>
                <a:cs typeface="Times New Roman"/>
              </a:rPr>
              <a:t> –f path/to/</a:t>
            </a:r>
            <a:r>
              <a:rPr lang="en-US" sz="2000" dirty="0" err="1">
                <a:solidFill>
                  <a:schemeClr val="bg1"/>
                </a:solidFill>
                <a:latin typeface="Monaco"/>
                <a:ea typeface="Times New Roman"/>
                <a:cs typeface="Times New Roman"/>
              </a:rPr>
              <a:t>php-script.php</a:t>
            </a:r>
            <a:endParaRPr lang="en-US" sz="2800" dirty="0">
              <a:solidFill>
                <a:schemeClr val="bg1"/>
              </a:solidFill>
              <a:latin typeface="Cambria"/>
              <a:ea typeface="ＭＳ 明朝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C5A652-853C-8E27-E2D3-0F540DB62158}"/>
              </a:ext>
            </a:extLst>
          </p:cNvPr>
          <p:cNvSpPr txBox="1"/>
          <p:nvPr/>
        </p:nvSpPr>
        <p:spPr>
          <a:xfrm>
            <a:off x="2351314" y="3228945"/>
            <a:ext cx="6455229" cy="40011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Monaco"/>
                <a:ea typeface="Times New Roman"/>
                <a:cs typeface="Times New Roman"/>
              </a:rPr>
              <a:t>php</a:t>
            </a:r>
            <a:r>
              <a:rPr lang="en-US" sz="2000" dirty="0">
                <a:solidFill>
                  <a:schemeClr val="bg1"/>
                </a:solidFill>
                <a:latin typeface="Monaco"/>
                <a:ea typeface="Times New Roman"/>
                <a:cs typeface="Times New Roman"/>
              </a:rPr>
              <a:t> –S localhost:4000</a:t>
            </a:r>
            <a:endParaRPr lang="en-US" sz="2800" dirty="0">
              <a:solidFill>
                <a:schemeClr val="bg1"/>
              </a:solidFill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21436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0073A7-6001-B5DA-376B-40F48886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BBA45-3B34-6298-0F62-737027B02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743" y="4619624"/>
            <a:ext cx="6655961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https://gitlab.com/cpit405/php-mysql-rest-api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6393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C0C012-02C2-2A8F-D88C-E8910631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up!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F301F7-8064-D49C-4A4E-5F9D5744F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 is a powerful server-side scripting language.</a:t>
            </a:r>
          </a:p>
          <a:p>
            <a:r>
              <a:rPr lang="en-US" dirty="0"/>
              <a:t>We learned the basics of writing PHP scripts: syntax and structure.</a:t>
            </a:r>
          </a:p>
          <a:p>
            <a:r>
              <a:rPr lang="en-US" dirty="0"/>
              <a:t>We created a CRUD web application with PHP and MySQL</a:t>
            </a:r>
          </a:p>
          <a:p>
            <a:r>
              <a:rPr lang="en-US" dirty="0"/>
              <a:t>We also created a CRUD REST API with PHP and MariaDB</a:t>
            </a:r>
          </a:p>
          <a:p>
            <a:r>
              <a:rPr lang="en-US" dirty="0"/>
              <a:t>Next, create web apps that include both server-side logic in PHP and client-side code in JavaScript and add:</a:t>
            </a:r>
          </a:p>
          <a:p>
            <a:pPr lvl="1"/>
            <a:r>
              <a:rPr lang="en-US" dirty="0"/>
              <a:t>Authentication.</a:t>
            </a:r>
          </a:p>
          <a:p>
            <a:pPr lvl="1"/>
            <a:r>
              <a:rPr lang="en-US"/>
              <a:t>Session </a:t>
            </a:r>
            <a:r>
              <a:rPr lang="en-US" dirty="0"/>
              <a:t>management.</a:t>
            </a:r>
          </a:p>
        </p:txBody>
      </p:sp>
    </p:spTree>
    <p:extLst>
      <p:ext uri="{BB962C8B-B14F-4D97-AF65-F5344CB8AC3E}">
        <p14:creationId xmlns:p14="http://schemas.microsoft.com/office/powerpoint/2010/main" val="46238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46243"/>
            <a:ext cx="9845760" cy="475546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&lt;!</a:t>
            </a:r>
            <a:r>
              <a:rPr lang="en-US" sz="2000" dirty="0">
                <a:solidFill>
                  <a:srgbClr val="F44747"/>
                </a:solidFill>
                <a:latin typeface="Monaco"/>
                <a:ea typeface="Times New Roman"/>
                <a:cs typeface="Times New Roman"/>
              </a:rPr>
              <a:t> DOCTYPE html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</a:p>
          <a:p>
            <a:pPr>
              <a:lnSpc>
                <a:spcPts val="1575"/>
              </a:lnSpc>
            </a:pP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html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9CDCFE"/>
                </a:solidFill>
                <a:latin typeface="Monaco"/>
                <a:ea typeface="Times New Roman"/>
                <a:cs typeface="Times New Roman"/>
              </a:rPr>
              <a:t>lang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=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"en"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head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  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title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PHP Example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&lt;/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title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&lt;/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head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body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&lt;?php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D4D4D4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 </a:t>
            </a:r>
            <a:r>
              <a:rPr lang="en-US" sz="2000" dirty="0">
                <a:solidFill>
                  <a:srgbClr val="DCDCAA"/>
                </a:solidFill>
                <a:latin typeface="Monaco"/>
                <a:ea typeface="Times New Roman"/>
                <a:cs typeface="Times New Roman"/>
              </a:rPr>
              <a:t>echo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CE9178"/>
                </a:solidFill>
                <a:latin typeface="Monaco"/>
                <a:ea typeface="Times New Roman"/>
                <a:cs typeface="Times New Roman"/>
              </a:rPr>
              <a:t>”&lt;p&gt;Hi, I'm a PHP script!&lt;/p&gt;"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569CD6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?&gt;</a:t>
            </a:r>
            <a:r>
              <a:rPr lang="en-US" sz="2000" dirty="0">
                <a:solidFill>
                  <a:srgbClr val="D4D4D4"/>
                </a:solidFill>
                <a:latin typeface="Monaco"/>
                <a:ea typeface="Times New Roman"/>
                <a:cs typeface="Times New Roman"/>
              </a:rPr>
              <a:t> 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&lt;/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body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  <a:endParaRPr lang="en-US" sz="2000" dirty="0">
              <a:latin typeface="Cambria"/>
              <a:ea typeface="ＭＳ 明朝"/>
              <a:cs typeface="Times New Roman"/>
            </a:endParaRPr>
          </a:p>
          <a:p>
            <a:pPr>
              <a:lnSpc>
                <a:spcPts val="1575"/>
              </a:lnSpc>
            </a:pPr>
            <a:endParaRPr lang="en-US" sz="2000" dirty="0">
              <a:solidFill>
                <a:srgbClr val="808080"/>
              </a:solidFill>
              <a:latin typeface="Monaco"/>
              <a:ea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&lt;/</a:t>
            </a:r>
            <a:r>
              <a:rPr lang="en-US" sz="2000" dirty="0">
                <a:solidFill>
                  <a:srgbClr val="569CD6"/>
                </a:solidFill>
                <a:latin typeface="Monaco"/>
                <a:ea typeface="Times New Roman"/>
                <a:cs typeface="Times New Roman"/>
              </a:rPr>
              <a:t>html</a:t>
            </a:r>
            <a:r>
              <a:rPr lang="en-US" sz="2000" dirty="0">
                <a:solidFill>
                  <a:srgbClr val="808080"/>
                </a:solidFill>
                <a:latin typeface="Monaco"/>
                <a:ea typeface="Times New Roman"/>
                <a:cs typeface="Times New Roman"/>
              </a:rPr>
              <a:t>&gt;</a:t>
            </a:r>
          </a:p>
          <a:p>
            <a:pPr>
              <a:lnSpc>
                <a:spcPts val="1575"/>
              </a:lnSpc>
            </a:pPr>
            <a:endParaRPr lang="en-US" sz="2000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044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Basic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PHP source code files often saved in the file extension “</a:t>
            </a:r>
            <a:r>
              <a:rPr lang="en-US" b="1" i="1" dirty="0"/>
              <a:t>.php”</a:t>
            </a:r>
          </a:p>
          <a:p>
            <a:r>
              <a:rPr lang="en-US" dirty="0"/>
              <a:t>PHP script starts with </a:t>
            </a:r>
            <a:r>
              <a:rPr lang="en-US" b="1" i="1" dirty="0"/>
              <a:t>&lt;?php </a:t>
            </a:r>
            <a:r>
              <a:rPr lang="en-US" dirty="0"/>
              <a:t>and ends with </a:t>
            </a:r>
            <a:r>
              <a:rPr lang="en-US" b="1" i="1" dirty="0">
                <a:solidFill>
                  <a:srgbClr val="000000"/>
                </a:solidFill>
              </a:rPr>
              <a:t>?&gt;</a:t>
            </a:r>
          </a:p>
          <a:p>
            <a:r>
              <a:rPr lang="en-US" dirty="0"/>
              <a:t>In PHP, variable names are case sensitive but everything else is not.</a:t>
            </a:r>
          </a:p>
          <a:p>
            <a:r>
              <a:rPr lang="en-US" dirty="0"/>
              <a:t>PHP supports C, C++ and Unix shell-style comments (//, /*  */, or #)</a:t>
            </a:r>
          </a:p>
          <a:p>
            <a:r>
              <a:rPr lang="en-US" dirty="0"/>
              <a:t>PHP Statements end with a semicolon </a:t>
            </a:r>
            <a:r>
              <a:rPr lang="en-US" b="1" i="1" dirty="0"/>
              <a:t>;</a:t>
            </a:r>
          </a:p>
          <a:p>
            <a:r>
              <a:rPr lang="en-US" dirty="0"/>
              <a:t>Variable names start with the $ sign followed by the name of the variable (e.g., $foo = 5)</a:t>
            </a:r>
          </a:p>
          <a:p>
            <a:r>
              <a:rPr lang="en-US" dirty="0"/>
              <a:t>PHP uses a dynamic type checking system</a:t>
            </a:r>
          </a:p>
          <a:p>
            <a:r>
              <a:rPr lang="en-US" dirty="0"/>
              <a:t>echo is a language statement used to output data to the screen</a:t>
            </a:r>
          </a:p>
        </p:txBody>
      </p:sp>
    </p:spTree>
    <p:extLst>
      <p:ext uri="{BB962C8B-B14F-4D97-AF65-F5344CB8AC3E}">
        <p14:creationId xmlns:p14="http://schemas.microsoft.com/office/powerpoint/2010/main" val="1387891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C, global variables are not automatically available to functions</a:t>
            </a:r>
          </a:p>
          <a:p>
            <a:r>
              <a:rPr lang="en-US" dirty="0"/>
              <a:t>In PHP, global variables are accessed inside a function using one of the following two methods: </a:t>
            </a:r>
          </a:p>
          <a:p>
            <a:pPr lvl="1"/>
            <a:r>
              <a:rPr lang="en-US" dirty="0"/>
              <a:t>Using the </a:t>
            </a:r>
            <a:r>
              <a:rPr lang="en-US" b="1" i="1" dirty="0"/>
              <a:t>global</a:t>
            </a:r>
            <a:r>
              <a:rPr lang="en-US" dirty="0"/>
              <a:t> keyword inside a function</a:t>
            </a:r>
          </a:p>
          <a:p>
            <a:pPr lvl="1"/>
            <a:r>
              <a:rPr lang="en-US" dirty="0"/>
              <a:t>Using the special PHP-defined and </a:t>
            </a:r>
            <a:r>
              <a:rPr lang="en-US" dirty="0" err="1"/>
              <a:t>superglobal</a:t>
            </a:r>
            <a:r>
              <a:rPr lang="en-US" dirty="0"/>
              <a:t> array </a:t>
            </a:r>
            <a:r>
              <a:rPr lang="en-US" b="1" i="1" dirty="0"/>
              <a:t>$GLOBALS</a:t>
            </a:r>
          </a:p>
          <a:p>
            <a:r>
              <a:rPr lang="en-US" dirty="0" err="1"/>
              <a:t>Superglobals</a:t>
            </a:r>
            <a:r>
              <a:rPr lang="en-US" dirty="0"/>
              <a:t> are built-in variables that are available in all scopes.</a:t>
            </a:r>
          </a:p>
          <a:p>
            <a:pPr lvl="1"/>
            <a:r>
              <a:rPr lang="en-US" dirty="0"/>
              <a:t>$GLOBALS, $_SERVER, $_GET, $_POST, $_FILES, $_COOKIE, $_SESSION, $_REQUEST, $_ENV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5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58438</TotalTime>
  <Words>4589</Words>
  <Application>Microsoft Macintosh PowerPoint</Application>
  <PresentationFormat>Widescreen</PresentationFormat>
  <Paragraphs>625</Paragraphs>
  <Slides>61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Calibri</vt:lpstr>
      <vt:lpstr>Calibri Light</vt:lpstr>
      <vt:lpstr>Cambria</vt:lpstr>
      <vt:lpstr>Consolas</vt:lpstr>
      <vt:lpstr>Courier New</vt:lpstr>
      <vt:lpstr>Fira Mono Regular for Powerline</vt:lpstr>
      <vt:lpstr>Menlo</vt:lpstr>
      <vt:lpstr>Monaco</vt:lpstr>
      <vt:lpstr>Office Theme</vt:lpstr>
      <vt:lpstr>Server-side Scripting in PHP</vt:lpstr>
      <vt:lpstr>Outline</vt:lpstr>
      <vt:lpstr>Server-side Scripting</vt:lpstr>
      <vt:lpstr>PHP Programming</vt:lpstr>
      <vt:lpstr>Installing a local server</vt:lpstr>
      <vt:lpstr>How to run PHP code?</vt:lpstr>
      <vt:lpstr>PHP Example</vt:lpstr>
      <vt:lpstr>PHP Basic Syntax</vt:lpstr>
      <vt:lpstr>Variable Scopes</vt:lpstr>
      <vt:lpstr>PowerPoint Presentation</vt:lpstr>
      <vt:lpstr>Data Types</vt:lpstr>
      <vt:lpstr>Data Types (cont.)</vt:lpstr>
      <vt:lpstr>String Functions</vt:lpstr>
      <vt:lpstr>Constants</vt:lpstr>
      <vt:lpstr>Operators (I)</vt:lpstr>
      <vt:lpstr>Operators (II)</vt:lpstr>
      <vt:lpstr>Operators (III)</vt:lpstr>
      <vt:lpstr>Operators (IV)</vt:lpstr>
      <vt:lpstr>Control statements</vt:lpstr>
      <vt:lpstr>Control Statements: if…else</vt:lpstr>
      <vt:lpstr>Control Statements: switch</vt:lpstr>
      <vt:lpstr>Control Statements: for</vt:lpstr>
      <vt:lpstr>Control Statements: while</vt:lpstr>
      <vt:lpstr>Control Statements: do…while</vt:lpstr>
      <vt:lpstr>Equality check (==) vs Identity check (===)</vt:lpstr>
      <vt:lpstr>Functions</vt:lpstr>
      <vt:lpstr>Arrays</vt:lpstr>
      <vt:lpstr>Importing PHP Script Files (I)</vt:lpstr>
      <vt:lpstr>Importing PHP Script Files (II)</vt:lpstr>
      <vt:lpstr>Form Handling</vt:lpstr>
      <vt:lpstr>Form Handling: GET vs POST</vt:lpstr>
      <vt:lpstr>Form Handling: GET vs POST (cont.)</vt:lpstr>
      <vt:lpstr>Form Handling: Example (index.html)</vt:lpstr>
      <vt:lpstr>Form Handling: Example (myform.php)</vt:lpstr>
      <vt:lpstr>Form Validation</vt:lpstr>
      <vt:lpstr>Form Validation (client-side)</vt:lpstr>
      <vt:lpstr>Form Validation (server-side I)</vt:lpstr>
      <vt:lpstr>Form Validation (server-side II)</vt:lpstr>
      <vt:lpstr>PHP MySQL  CRUD Web Application</vt:lpstr>
      <vt:lpstr>Creating a CRUD Web App in PHP</vt:lpstr>
      <vt:lpstr>Warning!</vt:lpstr>
      <vt:lpstr>Creating a To Do List Web App</vt:lpstr>
      <vt:lpstr>MySQL</vt:lpstr>
      <vt:lpstr>Creating a Database in MySQL (I)</vt:lpstr>
      <vt:lpstr>Creating a Database in MySQL (II)</vt:lpstr>
      <vt:lpstr>Connecting to the Database (db_connection.php)</vt:lpstr>
      <vt:lpstr>Using the database connection</vt:lpstr>
      <vt:lpstr>Retrieving data from MySQL</vt:lpstr>
      <vt:lpstr>Inserting Data into MySQL</vt:lpstr>
      <vt:lpstr>Inserting Data into MySQL</vt:lpstr>
      <vt:lpstr>Updating Data in MySQL </vt:lpstr>
      <vt:lpstr>Deleting Data from MySQL </vt:lpstr>
      <vt:lpstr>Demo</vt:lpstr>
      <vt:lpstr>Our CRUD app is now complete</vt:lpstr>
      <vt:lpstr>More on SQL injection (I)</vt:lpstr>
      <vt:lpstr>More on SQL injection (II)</vt:lpstr>
      <vt:lpstr>CRUD REST API with PHP &amp; MariaDB</vt:lpstr>
      <vt:lpstr>Create a CRUD REST API with PHP &amp; MariaDB</vt:lpstr>
      <vt:lpstr>REST API with PHP &amp; MariaDB [Video]</vt:lpstr>
      <vt:lpstr>Demo</vt:lpstr>
      <vt:lpstr>Wrapping up!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and MySQL</dc:title>
  <dc:creator>KHALID AHMED M ALHARBI</dc:creator>
  <cp:lastModifiedBy>KHALID AHMED M ALHARBI</cp:lastModifiedBy>
  <cp:revision>203</cp:revision>
  <dcterms:created xsi:type="dcterms:W3CDTF">2017-11-10T15:55:23Z</dcterms:created>
  <dcterms:modified xsi:type="dcterms:W3CDTF">2023-06-12T19:57:49Z</dcterms:modified>
</cp:coreProperties>
</file>